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39.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Override PartName="/ppt/notesSlides/notesSlide264.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diagrams/data2.xml" ContentType="application/vnd.openxmlformats-officedocument.drawingml.diagramData+xml"/>
  <Override PartName="/ppt/slides/slide88.xml" ContentType="application/vnd.openxmlformats-officedocument.presentationml.slide+xml"/>
  <Override PartName="/ppt/slides/slide259.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notesSlides/notesSlide258.xml" ContentType="application/vnd.openxmlformats-officedocument.presentationml.notes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diagrams/quickStyle3.xml" ContentType="application/vnd.openxmlformats-officedocument.drawingml.diagramStyl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261.xml" ContentType="application/vnd.openxmlformats-officedocument.presentationml.notes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diagrams/layout3.xml" ContentType="application/vnd.openxmlformats-officedocument.drawingml.diagramLayout+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22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notesSlides/notesSlide23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notesSlides/notesSlide22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notesSlides/notesSlide218.xml" ContentType="application/vnd.openxmlformats-officedocument.presentationml.notesSlide+xml"/>
  <Override PartName="/ppt/notesSlides/notesSlide229.xml" ContentType="application/vnd.openxmlformats-officedocument.presentationml.notesSlide+xml"/>
  <Override PartName="/ppt/notesSlides/notesSlide265.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notesSlides/notesSlide24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notesSlides/notesSlide221.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diagrams/layout2.xml" ContentType="application/vnd.openxmlformats-officedocument.drawingml.diagramLayout+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diagrams/data3.xml" ContentType="application/vnd.openxmlformats-officedocument.drawingml.diagramData+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48.xml" ContentType="application/vnd.openxmlformats-officedocument.presentationml.notesSlide+xml"/>
  <Override PartName="/ppt/notesSlides/notesSlide25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3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notesSlides/notesSlide22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40.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diagrams/colors2.xml" ContentType="application/vnd.openxmlformats-officedocument.drawingml.diagramColors+xml"/>
  <Override PartName="/ppt/notesSlides/notesSlide180.xml" ContentType="application/vnd.openxmlformats-officedocument.presentationml.notesSlide+xml"/>
  <Override PartName="/ppt/notesSlides/notesSlide267.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diagrams/drawing1.xml" ContentType="application/vnd.ms-office.drawingml.diagramDrawing+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diagrams/drawing3.xml" ContentType="application/vnd.ms-office.drawingml.diagramDrawing+xml"/>
  <Override PartName="/ppt/slides/slide55.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notesSlides/notesSlide112.xml" ContentType="application/vnd.openxmlformats-officedocument.presentationml.notesSlide+xml"/>
  <Override PartName="/ppt/diagrams/quickStyle2.xml" ContentType="application/vnd.openxmlformats-officedocument.drawingml.diagramStyle+xml"/>
  <Override PartName="/ppt/notesSlides/notesSlide25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7"/>
  </p:notesMasterIdLst>
  <p:sldIdLst>
    <p:sldId id="257" r:id="rId2"/>
    <p:sldId id="258" r:id="rId3"/>
    <p:sldId id="259" r:id="rId4"/>
    <p:sldId id="260" r:id="rId5"/>
    <p:sldId id="261" r:id="rId6"/>
    <p:sldId id="536" r:id="rId7"/>
    <p:sldId id="263" r:id="rId8"/>
    <p:sldId id="265" r:id="rId9"/>
    <p:sldId id="268" r:id="rId10"/>
    <p:sldId id="269" r:id="rId11"/>
    <p:sldId id="270" r:id="rId12"/>
    <p:sldId id="271" r:id="rId13"/>
    <p:sldId id="272" r:id="rId14"/>
    <p:sldId id="273" r:id="rId15"/>
    <p:sldId id="274" r:id="rId16"/>
    <p:sldId id="276" r:id="rId17"/>
    <p:sldId id="277" r:id="rId18"/>
    <p:sldId id="569" r:id="rId19"/>
    <p:sldId id="278" r:id="rId20"/>
    <p:sldId id="279" r:id="rId21"/>
    <p:sldId id="282" r:id="rId22"/>
    <p:sldId id="283" r:id="rId23"/>
    <p:sldId id="284" r:id="rId24"/>
    <p:sldId id="285" r:id="rId25"/>
    <p:sldId id="286" r:id="rId26"/>
    <p:sldId id="287" r:id="rId27"/>
    <p:sldId id="537" r:id="rId28"/>
    <p:sldId id="538" r:id="rId29"/>
    <p:sldId id="539" r:id="rId30"/>
    <p:sldId id="540" r:id="rId31"/>
    <p:sldId id="541" r:id="rId32"/>
    <p:sldId id="542" r:id="rId33"/>
    <p:sldId id="288" r:id="rId34"/>
    <p:sldId id="289" r:id="rId35"/>
    <p:sldId id="290" r:id="rId36"/>
    <p:sldId id="543" r:id="rId37"/>
    <p:sldId id="544" r:id="rId38"/>
    <p:sldId id="545" r:id="rId39"/>
    <p:sldId id="291" r:id="rId40"/>
    <p:sldId id="546" r:id="rId41"/>
    <p:sldId id="547" r:id="rId42"/>
    <p:sldId id="548" r:id="rId43"/>
    <p:sldId id="549" r:id="rId44"/>
    <p:sldId id="550" r:id="rId45"/>
    <p:sldId id="551" r:id="rId46"/>
    <p:sldId id="552" r:id="rId47"/>
    <p:sldId id="553" r:id="rId48"/>
    <p:sldId id="554" r:id="rId49"/>
    <p:sldId id="555" r:id="rId50"/>
    <p:sldId id="556" r:id="rId51"/>
    <p:sldId id="557" r:id="rId52"/>
    <p:sldId id="558" r:id="rId53"/>
    <p:sldId id="559" r:id="rId54"/>
    <p:sldId id="560" r:id="rId55"/>
    <p:sldId id="561" r:id="rId56"/>
    <p:sldId id="562" r:id="rId57"/>
    <p:sldId id="294" r:id="rId58"/>
    <p:sldId id="295" r:id="rId59"/>
    <p:sldId id="296" r:id="rId60"/>
    <p:sldId id="298" r:id="rId61"/>
    <p:sldId id="299" r:id="rId62"/>
    <p:sldId id="297" r:id="rId63"/>
    <p:sldId id="300" r:id="rId64"/>
    <p:sldId id="301" r:id="rId65"/>
    <p:sldId id="302" r:id="rId66"/>
    <p:sldId id="303" r:id="rId67"/>
    <p:sldId id="304" r:id="rId68"/>
    <p:sldId id="305" r:id="rId69"/>
    <p:sldId id="306" r:id="rId70"/>
    <p:sldId id="307" r:id="rId71"/>
    <p:sldId id="308" r:id="rId72"/>
    <p:sldId id="309" r:id="rId73"/>
    <p:sldId id="310" r:id="rId74"/>
    <p:sldId id="313" r:id="rId75"/>
    <p:sldId id="314" r:id="rId76"/>
    <p:sldId id="315" r:id="rId77"/>
    <p:sldId id="316"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5"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6" r:id="rId123"/>
    <p:sldId id="367" r:id="rId124"/>
    <p:sldId id="368" r:id="rId125"/>
    <p:sldId id="563" r:id="rId126"/>
    <p:sldId id="369" r:id="rId127"/>
    <p:sldId id="370" r:id="rId128"/>
    <p:sldId id="371" r:id="rId129"/>
    <p:sldId id="372" r:id="rId130"/>
    <p:sldId id="373" r:id="rId131"/>
    <p:sldId id="374" r:id="rId132"/>
    <p:sldId id="375" r:id="rId133"/>
    <p:sldId id="564" r:id="rId134"/>
    <p:sldId id="376" r:id="rId135"/>
    <p:sldId id="377" r:id="rId136"/>
    <p:sldId id="565"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4" r:id="rId152"/>
    <p:sldId id="395" r:id="rId153"/>
    <p:sldId id="396" r:id="rId154"/>
    <p:sldId id="397" r:id="rId155"/>
    <p:sldId id="398" r:id="rId156"/>
    <p:sldId id="400" r:id="rId157"/>
    <p:sldId id="401" r:id="rId158"/>
    <p:sldId id="403" r:id="rId159"/>
    <p:sldId id="404" r:id="rId160"/>
    <p:sldId id="405" r:id="rId161"/>
    <p:sldId id="406" r:id="rId162"/>
    <p:sldId id="407" r:id="rId163"/>
    <p:sldId id="408" r:id="rId164"/>
    <p:sldId id="409" r:id="rId165"/>
    <p:sldId id="410" r:id="rId166"/>
    <p:sldId id="412" r:id="rId167"/>
    <p:sldId id="413" r:id="rId168"/>
    <p:sldId id="414" r:id="rId169"/>
    <p:sldId id="415" r:id="rId170"/>
    <p:sldId id="416" r:id="rId171"/>
    <p:sldId id="417" r:id="rId172"/>
    <p:sldId id="418" r:id="rId173"/>
    <p:sldId id="566" r:id="rId174"/>
    <p:sldId id="424" r:id="rId175"/>
    <p:sldId id="425" r:id="rId176"/>
    <p:sldId id="426" r:id="rId177"/>
    <p:sldId id="427"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4" r:id="rId212"/>
    <p:sldId id="462" r:id="rId213"/>
    <p:sldId id="567" r:id="rId214"/>
    <p:sldId id="469" r:id="rId215"/>
    <p:sldId id="568" r:id="rId216"/>
    <p:sldId id="471" r:id="rId217"/>
    <p:sldId id="473"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7" r:id="rId260"/>
    <p:sldId id="518" r:id="rId261"/>
    <p:sldId id="519" r:id="rId262"/>
    <p:sldId id="520" r:id="rId263"/>
    <p:sldId id="521" r:id="rId264"/>
    <p:sldId id="522" r:id="rId265"/>
    <p:sldId id="523" r:id="rId266"/>
    <p:sldId id="524" r:id="rId267"/>
    <p:sldId id="525" r:id="rId268"/>
    <p:sldId id="526" r:id="rId269"/>
    <p:sldId id="527" r:id="rId270"/>
    <p:sldId id="528" r:id="rId271"/>
    <p:sldId id="529" r:id="rId272"/>
    <p:sldId id="530" r:id="rId273"/>
    <p:sldId id="531" r:id="rId274"/>
    <p:sldId id="533" r:id="rId275"/>
    <p:sldId id="532" r:id="rId2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000" autoAdjust="0"/>
    <p:restoredTop sz="94660"/>
  </p:normalViewPr>
  <p:slideViewPr>
    <p:cSldViewPr snapToGrid="0">
      <p:cViewPr varScale="1">
        <p:scale>
          <a:sx n="64" d="100"/>
          <a:sy n="64" d="100"/>
        </p:scale>
        <p:origin x="-120" y="-21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D47C2C-8062-474D-91E5-055C44E131EE}" type="doc">
      <dgm:prSet loTypeId="urn:microsoft.com/office/officeart/2005/8/layout/orgChart1" loCatId="hierarchy" qsTypeId="urn:microsoft.com/office/officeart/2005/8/quickstyle/simple3" qsCatId="simple" csTypeId="urn:microsoft.com/office/officeart/2005/8/colors/colorful1#1" csCatId="colorful" phldr="1"/>
      <dgm:spPr/>
      <dgm:t>
        <a:bodyPr/>
        <a:lstStyle/>
        <a:p>
          <a:endParaRPr lang="en-US"/>
        </a:p>
      </dgm:t>
    </dgm:pt>
    <dgm:pt modelId="{56F43714-FBB0-49B9-AC8E-CE97189639BE}">
      <dgm:prSet custT="1"/>
      <dgm:spPr/>
      <dgm:t>
        <a:bodyPr/>
        <a:lstStyle/>
        <a:p>
          <a:pPr rtl="0"/>
          <a:r>
            <a:rPr lang="en-US" sz="2000" smtClean="0"/>
            <a:t>Signals</a:t>
          </a:r>
          <a:endParaRPr lang="en-US" sz="2000"/>
        </a:p>
      </dgm:t>
    </dgm:pt>
    <dgm:pt modelId="{DE19AACA-9EB8-44AB-BCD0-C8935C478337}" type="parTrans" cxnId="{24B8D551-0B6B-4CD1-A6E0-AA6543AD8EFA}">
      <dgm:prSet/>
      <dgm:spPr/>
      <dgm:t>
        <a:bodyPr/>
        <a:lstStyle/>
        <a:p>
          <a:endParaRPr lang="en-US" sz="1800"/>
        </a:p>
      </dgm:t>
    </dgm:pt>
    <dgm:pt modelId="{61B45FE7-F889-463B-92CC-2B744504C9AA}" type="sibTrans" cxnId="{24B8D551-0B6B-4CD1-A6E0-AA6543AD8EFA}">
      <dgm:prSet/>
      <dgm:spPr/>
      <dgm:t>
        <a:bodyPr/>
        <a:lstStyle/>
        <a:p>
          <a:endParaRPr lang="en-US" sz="1800"/>
        </a:p>
      </dgm:t>
    </dgm:pt>
    <dgm:pt modelId="{2D7570E8-B84F-4404-96B6-786EC16A141C}">
      <dgm:prSet custT="1"/>
      <dgm:spPr/>
      <dgm:t>
        <a:bodyPr/>
        <a:lstStyle/>
        <a:p>
          <a:pPr rtl="0"/>
          <a:r>
            <a:rPr lang="en-US" sz="2000" smtClean="0"/>
            <a:t>Analog Signal</a:t>
          </a:r>
          <a:endParaRPr lang="en-US" sz="2000"/>
        </a:p>
      </dgm:t>
    </dgm:pt>
    <dgm:pt modelId="{E5B34590-5431-4E7F-A301-33DD0C000E9A}" type="parTrans" cxnId="{939D65FB-3D76-43DC-B6C7-1CFA4E1773D9}">
      <dgm:prSet/>
      <dgm:spPr/>
      <dgm:t>
        <a:bodyPr/>
        <a:lstStyle/>
        <a:p>
          <a:endParaRPr lang="en-US" sz="1800"/>
        </a:p>
      </dgm:t>
    </dgm:pt>
    <dgm:pt modelId="{2DECD6F3-7788-44C0-AF94-CC93C27C34FB}" type="sibTrans" cxnId="{939D65FB-3D76-43DC-B6C7-1CFA4E1773D9}">
      <dgm:prSet/>
      <dgm:spPr/>
      <dgm:t>
        <a:bodyPr/>
        <a:lstStyle/>
        <a:p>
          <a:endParaRPr lang="en-US" sz="1800"/>
        </a:p>
      </dgm:t>
    </dgm:pt>
    <dgm:pt modelId="{B6880AB9-CFB0-43BA-A339-E55945911902}">
      <dgm:prSet custT="1"/>
      <dgm:spPr/>
      <dgm:t>
        <a:bodyPr/>
        <a:lstStyle/>
        <a:p>
          <a:pPr rtl="0"/>
          <a:r>
            <a:rPr lang="en-US" sz="2000" smtClean="0"/>
            <a:t>Digital Signal</a:t>
          </a:r>
          <a:endParaRPr lang="en-US" sz="2000"/>
        </a:p>
      </dgm:t>
    </dgm:pt>
    <dgm:pt modelId="{40226D4B-4406-4A35-8819-A8EF88ACC1A1}" type="parTrans" cxnId="{0EC45516-0B42-43FE-A465-FA0CAA2443B6}">
      <dgm:prSet/>
      <dgm:spPr/>
      <dgm:t>
        <a:bodyPr/>
        <a:lstStyle/>
        <a:p>
          <a:endParaRPr lang="en-US" sz="1800"/>
        </a:p>
      </dgm:t>
    </dgm:pt>
    <dgm:pt modelId="{033ABC71-BC3B-4B48-BAA6-4E4A2327BEE0}" type="sibTrans" cxnId="{0EC45516-0B42-43FE-A465-FA0CAA2443B6}">
      <dgm:prSet/>
      <dgm:spPr/>
      <dgm:t>
        <a:bodyPr/>
        <a:lstStyle/>
        <a:p>
          <a:endParaRPr lang="en-US" sz="1800"/>
        </a:p>
      </dgm:t>
    </dgm:pt>
    <dgm:pt modelId="{C33BE5D7-CED9-40E1-8582-514407507222}">
      <dgm:prSet custT="1"/>
      <dgm:spPr/>
      <dgm:t>
        <a:bodyPr/>
        <a:lstStyle/>
        <a:p>
          <a:pPr rtl="0"/>
          <a:r>
            <a:rPr lang="en-US" sz="2000" smtClean="0"/>
            <a:t>Analog &amp; Digital Signals</a:t>
          </a:r>
          <a:endParaRPr lang="en-US" sz="2000"/>
        </a:p>
      </dgm:t>
    </dgm:pt>
    <dgm:pt modelId="{38DA5545-5980-4016-82A8-59EFBB15543A}" type="parTrans" cxnId="{571D099F-DEFC-4534-BF3E-CD0AA19E9BEE}">
      <dgm:prSet/>
      <dgm:spPr/>
      <dgm:t>
        <a:bodyPr/>
        <a:lstStyle/>
        <a:p>
          <a:endParaRPr lang="en-US" sz="1800"/>
        </a:p>
      </dgm:t>
    </dgm:pt>
    <dgm:pt modelId="{79843A5A-49C6-46F7-A48F-943027628B8A}" type="sibTrans" cxnId="{571D099F-DEFC-4534-BF3E-CD0AA19E9BEE}">
      <dgm:prSet/>
      <dgm:spPr/>
      <dgm:t>
        <a:bodyPr/>
        <a:lstStyle/>
        <a:p>
          <a:endParaRPr lang="en-US" sz="1800"/>
        </a:p>
      </dgm:t>
    </dgm:pt>
    <dgm:pt modelId="{E4185910-F9C1-4D30-BEB8-ECBA903D5F9C}">
      <dgm:prSet custT="1"/>
      <dgm:spPr/>
      <dgm:t>
        <a:bodyPr/>
        <a:lstStyle/>
        <a:p>
          <a:pPr rtl="0"/>
          <a:r>
            <a:rPr lang="en-US" sz="2000" smtClean="0"/>
            <a:t>Periodic Signal</a:t>
          </a:r>
          <a:endParaRPr lang="en-US" sz="2000"/>
        </a:p>
      </dgm:t>
    </dgm:pt>
    <dgm:pt modelId="{0C988327-F468-41FA-AEBC-A089E7C51CC1}" type="parTrans" cxnId="{3140BDD0-3B03-4F9A-84B1-6FBAF2C1505C}">
      <dgm:prSet/>
      <dgm:spPr/>
      <dgm:t>
        <a:bodyPr/>
        <a:lstStyle/>
        <a:p>
          <a:endParaRPr lang="en-US" sz="1800"/>
        </a:p>
      </dgm:t>
    </dgm:pt>
    <dgm:pt modelId="{27A3B917-8FDB-4954-903F-141A1C0B90D2}" type="sibTrans" cxnId="{3140BDD0-3B03-4F9A-84B1-6FBAF2C1505C}">
      <dgm:prSet/>
      <dgm:spPr/>
      <dgm:t>
        <a:bodyPr/>
        <a:lstStyle/>
        <a:p>
          <a:endParaRPr lang="en-US" sz="1800"/>
        </a:p>
      </dgm:t>
    </dgm:pt>
    <dgm:pt modelId="{C2EAD273-43C9-46B0-B76D-B57AD4863670}">
      <dgm:prSet custT="1"/>
      <dgm:spPr/>
      <dgm:t>
        <a:bodyPr/>
        <a:lstStyle/>
        <a:p>
          <a:pPr rtl="0"/>
          <a:r>
            <a:rPr lang="en-US" sz="2000" dirty="0" smtClean="0"/>
            <a:t>Simple Periodic Signal / Sine wave</a:t>
          </a:r>
          <a:endParaRPr lang="en-US" sz="2000" dirty="0"/>
        </a:p>
      </dgm:t>
    </dgm:pt>
    <dgm:pt modelId="{64F4BEC6-552F-4482-B1FB-7FF2A2805E3C}" type="parTrans" cxnId="{F560257D-FC8C-4FAF-81D7-E7EED2233393}">
      <dgm:prSet/>
      <dgm:spPr/>
      <dgm:t>
        <a:bodyPr/>
        <a:lstStyle/>
        <a:p>
          <a:endParaRPr lang="en-US" sz="1800"/>
        </a:p>
      </dgm:t>
    </dgm:pt>
    <dgm:pt modelId="{66EFDC3D-3828-445B-804C-4BB10D880607}" type="sibTrans" cxnId="{F560257D-FC8C-4FAF-81D7-E7EED2233393}">
      <dgm:prSet/>
      <dgm:spPr/>
      <dgm:t>
        <a:bodyPr/>
        <a:lstStyle/>
        <a:p>
          <a:endParaRPr lang="en-US" sz="1800"/>
        </a:p>
      </dgm:t>
    </dgm:pt>
    <dgm:pt modelId="{B8D38DD2-7AC6-4835-B0E9-C43363FBF4D3}">
      <dgm:prSet custT="1"/>
      <dgm:spPr/>
      <dgm:t>
        <a:bodyPr/>
        <a:lstStyle/>
        <a:p>
          <a:pPr rtl="0"/>
          <a:r>
            <a:rPr lang="en-US" sz="2000" dirty="0" smtClean="0"/>
            <a:t>Composite Periodic Signal</a:t>
          </a:r>
          <a:endParaRPr lang="en-US" sz="2000" dirty="0"/>
        </a:p>
      </dgm:t>
    </dgm:pt>
    <dgm:pt modelId="{81C798D4-24C1-45C9-9F4D-9CBA4F00CDB6}" type="parTrans" cxnId="{A91191B9-10E6-4DCA-84D3-F643E0143104}">
      <dgm:prSet/>
      <dgm:spPr/>
      <dgm:t>
        <a:bodyPr/>
        <a:lstStyle/>
        <a:p>
          <a:endParaRPr lang="en-US" sz="1800"/>
        </a:p>
      </dgm:t>
    </dgm:pt>
    <dgm:pt modelId="{74BB9435-613A-4509-B636-17D8354F128E}" type="sibTrans" cxnId="{A91191B9-10E6-4DCA-84D3-F643E0143104}">
      <dgm:prSet/>
      <dgm:spPr/>
      <dgm:t>
        <a:bodyPr/>
        <a:lstStyle/>
        <a:p>
          <a:endParaRPr lang="en-US" sz="1800"/>
        </a:p>
      </dgm:t>
    </dgm:pt>
    <dgm:pt modelId="{E03BC75F-B3A8-4729-8CE9-AA155C70DBC1}">
      <dgm:prSet custT="1"/>
      <dgm:spPr/>
      <dgm:t>
        <a:bodyPr/>
        <a:lstStyle/>
        <a:p>
          <a:pPr rtl="0"/>
          <a:r>
            <a:rPr lang="en-US" sz="2000" smtClean="0"/>
            <a:t>Non-periodic Signal</a:t>
          </a:r>
          <a:endParaRPr lang="en-US" sz="2000"/>
        </a:p>
      </dgm:t>
    </dgm:pt>
    <dgm:pt modelId="{9D8F60CD-0ECE-4C8E-9538-B92484F03D1A}" type="parTrans" cxnId="{F547C63C-D68B-4B0B-86B8-55C900688A0E}">
      <dgm:prSet/>
      <dgm:spPr/>
      <dgm:t>
        <a:bodyPr/>
        <a:lstStyle/>
        <a:p>
          <a:endParaRPr lang="en-US" sz="1800"/>
        </a:p>
      </dgm:t>
    </dgm:pt>
    <dgm:pt modelId="{3672872E-EBDF-4822-8C17-C7958F0CE9FF}" type="sibTrans" cxnId="{F547C63C-D68B-4B0B-86B8-55C900688A0E}">
      <dgm:prSet/>
      <dgm:spPr/>
      <dgm:t>
        <a:bodyPr/>
        <a:lstStyle/>
        <a:p>
          <a:endParaRPr lang="en-US" sz="1800"/>
        </a:p>
      </dgm:t>
    </dgm:pt>
    <dgm:pt modelId="{43559DCE-4184-43B3-AAAA-834605DB455F}">
      <dgm:prSet custT="1"/>
      <dgm:spPr/>
      <dgm:t>
        <a:bodyPr/>
        <a:lstStyle/>
        <a:p>
          <a:pPr rtl="0"/>
          <a:r>
            <a:rPr lang="en-US" sz="2000" dirty="0" smtClean="0"/>
            <a:t>Amplitude</a:t>
          </a:r>
          <a:endParaRPr lang="en-US" sz="2000" dirty="0"/>
        </a:p>
      </dgm:t>
    </dgm:pt>
    <dgm:pt modelId="{9A47EAF6-8D8E-47AF-A7EA-61F5D88920DF}" type="parTrans" cxnId="{267B3F90-C9F2-46A3-90E1-8AC7A5904808}">
      <dgm:prSet/>
      <dgm:spPr/>
      <dgm:t>
        <a:bodyPr/>
        <a:lstStyle/>
        <a:p>
          <a:endParaRPr lang="en-US" sz="1600"/>
        </a:p>
      </dgm:t>
    </dgm:pt>
    <dgm:pt modelId="{52425ED7-7D78-4AB2-AD4D-D39F674BC44B}" type="sibTrans" cxnId="{267B3F90-C9F2-46A3-90E1-8AC7A5904808}">
      <dgm:prSet/>
      <dgm:spPr/>
      <dgm:t>
        <a:bodyPr/>
        <a:lstStyle/>
        <a:p>
          <a:endParaRPr lang="en-US" sz="1600"/>
        </a:p>
      </dgm:t>
    </dgm:pt>
    <dgm:pt modelId="{C1BE78F7-7F02-46BD-A353-B23D6E31009C}">
      <dgm:prSet custT="1"/>
      <dgm:spPr/>
      <dgm:t>
        <a:bodyPr/>
        <a:lstStyle/>
        <a:p>
          <a:pPr rtl="0"/>
          <a:r>
            <a:rPr lang="en-US" sz="2000" dirty="0" smtClean="0"/>
            <a:t>Frequency</a:t>
          </a:r>
          <a:endParaRPr lang="en-US" sz="2000" dirty="0"/>
        </a:p>
      </dgm:t>
    </dgm:pt>
    <dgm:pt modelId="{4E55D7E7-A79C-40F6-AEE6-37DB357EA7CA}" type="parTrans" cxnId="{E84331E4-F3ED-4765-889F-36E51BFFA9F3}">
      <dgm:prSet/>
      <dgm:spPr/>
      <dgm:t>
        <a:bodyPr/>
        <a:lstStyle/>
        <a:p>
          <a:endParaRPr lang="en-US" sz="1600"/>
        </a:p>
      </dgm:t>
    </dgm:pt>
    <dgm:pt modelId="{B4B7DFC9-7B81-4CB4-90CF-F7302BEE7D54}" type="sibTrans" cxnId="{E84331E4-F3ED-4765-889F-36E51BFFA9F3}">
      <dgm:prSet/>
      <dgm:spPr/>
      <dgm:t>
        <a:bodyPr/>
        <a:lstStyle/>
        <a:p>
          <a:endParaRPr lang="en-US" sz="1600"/>
        </a:p>
      </dgm:t>
    </dgm:pt>
    <dgm:pt modelId="{8A34A7A9-C59D-4CA8-8418-D0DDEE784D99}">
      <dgm:prSet custT="1"/>
      <dgm:spPr/>
      <dgm:t>
        <a:bodyPr/>
        <a:lstStyle/>
        <a:p>
          <a:pPr rtl="0"/>
          <a:r>
            <a:rPr lang="en-US" sz="2000" dirty="0" smtClean="0"/>
            <a:t>Phase</a:t>
          </a:r>
          <a:endParaRPr lang="en-US" sz="2000" dirty="0"/>
        </a:p>
      </dgm:t>
    </dgm:pt>
    <dgm:pt modelId="{1132CE51-1194-4056-9B67-B161BA208629}" type="parTrans" cxnId="{AD5DA439-C940-4FAA-A0F8-47BB1A7B9CE9}">
      <dgm:prSet/>
      <dgm:spPr/>
      <dgm:t>
        <a:bodyPr/>
        <a:lstStyle/>
        <a:p>
          <a:endParaRPr lang="en-US" sz="1600"/>
        </a:p>
      </dgm:t>
    </dgm:pt>
    <dgm:pt modelId="{219479B6-0758-443D-9511-C74DA4FE86FB}" type="sibTrans" cxnId="{AD5DA439-C940-4FAA-A0F8-47BB1A7B9CE9}">
      <dgm:prSet/>
      <dgm:spPr/>
      <dgm:t>
        <a:bodyPr/>
        <a:lstStyle/>
        <a:p>
          <a:endParaRPr lang="en-US" sz="1600"/>
        </a:p>
      </dgm:t>
    </dgm:pt>
    <dgm:pt modelId="{207A4E52-EE27-4A31-B0D6-2AFD2010D97F}" type="pres">
      <dgm:prSet presAssocID="{37D47C2C-8062-474D-91E5-055C44E131EE}" presName="hierChild1" presStyleCnt="0">
        <dgm:presLayoutVars>
          <dgm:orgChart val="1"/>
          <dgm:chPref val="1"/>
          <dgm:dir/>
          <dgm:animOne val="branch"/>
          <dgm:animLvl val="lvl"/>
          <dgm:resizeHandles/>
        </dgm:presLayoutVars>
      </dgm:prSet>
      <dgm:spPr/>
      <dgm:t>
        <a:bodyPr/>
        <a:lstStyle/>
        <a:p>
          <a:endParaRPr lang="en-US"/>
        </a:p>
      </dgm:t>
    </dgm:pt>
    <dgm:pt modelId="{A5976845-7F9E-452A-AF0B-8F6429EEF4A0}" type="pres">
      <dgm:prSet presAssocID="{56F43714-FBB0-49B9-AC8E-CE97189639BE}" presName="hierRoot1" presStyleCnt="0">
        <dgm:presLayoutVars>
          <dgm:hierBranch val="init"/>
        </dgm:presLayoutVars>
      </dgm:prSet>
      <dgm:spPr/>
    </dgm:pt>
    <dgm:pt modelId="{2EFB7D67-DDBB-494E-8A85-AF3EBCBC0731}" type="pres">
      <dgm:prSet presAssocID="{56F43714-FBB0-49B9-AC8E-CE97189639BE}" presName="rootComposite1" presStyleCnt="0"/>
      <dgm:spPr/>
    </dgm:pt>
    <dgm:pt modelId="{ECECFAE6-780B-42E7-9C8E-EDE8901FD69F}" type="pres">
      <dgm:prSet presAssocID="{56F43714-FBB0-49B9-AC8E-CE97189639BE}" presName="rootText1" presStyleLbl="node0" presStyleIdx="0" presStyleCnt="2">
        <dgm:presLayoutVars>
          <dgm:chPref val="3"/>
        </dgm:presLayoutVars>
      </dgm:prSet>
      <dgm:spPr/>
      <dgm:t>
        <a:bodyPr/>
        <a:lstStyle/>
        <a:p>
          <a:endParaRPr lang="en-US"/>
        </a:p>
      </dgm:t>
    </dgm:pt>
    <dgm:pt modelId="{B805A6DC-FC6F-407C-8A60-693A029C1B88}" type="pres">
      <dgm:prSet presAssocID="{56F43714-FBB0-49B9-AC8E-CE97189639BE}" presName="rootConnector1" presStyleLbl="node1" presStyleIdx="0" presStyleCnt="0"/>
      <dgm:spPr/>
      <dgm:t>
        <a:bodyPr/>
        <a:lstStyle/>
        <a:p>
          <a:endParaRPr lang="en-US"/>
        </a:p>
      </dgm:t>
    </dgm:pt>
    <dgm:pt modelId="{297E4138-0CD5-4995-BB8A-D83437403361}" type="pres">
      <dgm:prSet presAssocID="{56F43714-FBB0-49B9-AC8E-CE97189639BE}" presName="hierChild2" presStyleCnt="0"/>
      <dgm:spPr/>
    </dgm:pt>
    <dgm:pt modelId="{C84F1291-9A95-428B-AE15-59DF113E9504}" type="pres">
      <dgm:prSet presAssocID="{E5B34590-5431-4E7F-A301-33DD0C000E9A}" presName="Name37" presStyleLbl="parChTrans1D2" presStyleIdx="0" presStyleCnt="4"/>
      <dgm:spPr/>
      <dgm:t>
        <a:bodyPr/>
        <a:lstStyle/>
        <a:p>
          <a:endParaRPr lang="en-US"/>
        </a:p>
      </dgm:t>
    </dgm:pt>
    <dgm:pt modelId="{3752E222-DBD0-4C59-8740-5B207594F758}" type="pres">
      <dgm:prSet presAssocID="{2D7570E8-B84F-4404-96B6-786EC16A141C}" presName="hierRoot2" presStyleCnt="0">
        <dgm:presLayoutVars>
          <dgm:hierBranch val="init"/>
        </dgm:presLayoutVars>
      </dgm:prSet>
      <dgm:spPr/>
    </dgm:pt>
    <dgm:pt modelId="{86AA7D8C-F3D1-4A1D-968B-C8119995D9CB}" type="pres">
      <dgm:prSet presAssocID="{2D7570E8-B84F-4404-96B6-786EC16A141C}" presName="rootComposite" presStyleCnt="0"/>
      <dgm:spPr/>
    </dgm:pt>
    <dgm:pt modelId="{451436ED-0BA3-4208-B340-9A81FC4807F2}" type="pres">
      <dgm:prSet presAssocID="{2D7570E8-B84F-4404-96B6-786EC16A141C}" presName="rootText" presStyleLbl="node2" presStyleIdx="0" presStyleCnt="4">
        <dgm:presLayoutVars>
          <dgm:chPref val="3"/>
        </dgm:presLayoutVars>
      </dgm:prSet>
      <dgm:spPr/>
      <dgm:t>
        <a:bodyPr/>
        <a:lstStyle/>
        <a:p>
          <a:endParaRPr lang="en-US"/>
        </a:p>
      </dgm:t>
    </dgm:pt>
    <dgm:pt modelId="{EEBA8C5F-E6BF-4090-AD3C-E4F4BBB94ECC}" type="pres">
      <dgm:prSet presAssocID="{2D7570E8-B84F-4404-96B6-786EC16A141C}" presName="rootConnector" presStyleLbl="node2" presStyleIdx="0" presStyleCnt="4"/>
      <dgm:spPr/>
      <dgm:t>
        <a:bodyPr/>
        <a:lstStyle/>
        <a:p>
          <a:endParaRPr lang="en-US"/>
        </a:p>
      </dgm:t>
    </dgm:pt>
    <dgm:pt modelId="{2C614DC5-6320-4F99-8E26-C7E4257A21BB}" type="pres">
      <dgm:prSet presAssocID="{2D7570E8-B84F-4404-96B6-786EC16A141C}" presName="hierChild4" presStyleCnt="0"/>
      <dgm:spPr/>
    </dgm:pt>
    <dgm:pt modelId="{554BC6EA-D356-413F-8396-1CFBD1CE5B31}" type="pres">
      <dgm:prSet presAssocID="{2D7570E8-B84F-4404-96B6-786EC16A141C}" presName="hierChild5" presStyleCnt="0"/>
      <dgm:spPr/>
    </dgm:pt>
    <dgm:pt modelId="{175DA745-F146-432B-9533-2115C3D6DBB4}" type="pres">
      <dgm:prSet presAssocID="{40226D4B-4406-4A35-8819-A8EF88ACC1A1}" presName="Name37" presStyleLbl="parChTrans1D2" presStyleIdx="1" presStyleCnt="4"/>
      <dgm:spPr/>
      <dgm:t>
        <a:bodyPr/>
        <a:lstStyle/>
        <a:p>
          <a:endParaRPr lang="en-US"/>
        </a:p>
      </dgm:t>
    </dgm:pt>
    <dgm:pt modelId="{9DD59FC9-B7D2-4B4E-BCA1-6609A1E2AC07}" type="pres">
      <dgm:prSet presAssocID="{B6880AB9-CFB0-43BA-A339-E55945911902}" presName="hierRoot2" presStyleCnt="0">
        <dgm:presLayoutVars>
          <dgm:hierBranch val="init"/>
        </dgm:presLayoutVars>
      </dgm:prSet>
      <dgm:spPr/>
    </dgm:pt>
    <dgm:pt modelId="{8186E8DF-6C61-41C7-81C9-D0D0D738B4C2}" type="pres">
      <dgm:prSet presAssocID="{B6880AB9-CFB0-43BA-A339-E55945911902}" presName="rootComposite" presStyleCnt="0"/>
      <dgm:spPr/>
    </dgm:pt>
    <dgm:pt modelId="{47FF4941-1BD7-45E1-8D27-960C95597253}" type="pres">
      <dgm:prSet presAssocID="{B6880AB9-CFB0-43BA-A339-E55945911902}" presName="rootText" presStyleLbl="node2" presStyleIdx="1" presStyleCnt="4">
        <dgm:presLayoutVars>
          <dgm:chPref val="3"/>
        </dgm:presLayoutVars>
      </dgm:prSet>
      <dgm:spPr/>
      <dgm:t>
        <a:bodyPr/>
        <a:lstStyle/>
        <a:p>
          <a:endParaRPr lang="en-US"/>
        </a:p>
      </dgm:t>
    </dgm:pt>
    <dgm:pt modelId="{E266756D-0F84-4588-8DE7-D24C96A9A4B6}" type="pres">
      <dgm:prSet presAssocID="{B6880AB9-CFB0-43BA-A339-E55945911902}" presName="rootConnector" presStyleLbl="node2" presStyleIdx="1" presStyleCnt="4"/>
      <dgm:spPr/>
      <dgm:t>
        <a:bodyPr/>
        <a:lstStyle/>
        <a:p>
          <a:endParaRPr lang="en-US"/>
        </a:p>
      </dgm:t>
    </dgm:pt>
    <dgm:pt modelId="{DD487C6B-A7F0-41F4-A015-B937265FFEE7}" type="pres">
      <dgm:prSet presAssocID="{B6880AB9-CFB0-43BA-A339-E55945911902}" presName="hierChild4" presStyleCnt="0"/>
      <dgm:spPr/>
    </dgm:pt>
    <dgm:pt modelId="{8B654E27-C10E-4CD1-BCFE-5CF48590F902}" type="pres">
      <dgm:prSet presAssocID="{B6880AB9-CFB0-43BA-A339-E55945911902}" presName="hierChild5" presStyleCnt="0"/>
      <dgm:spPr/>
    </dgm:pt>
    <dgm:pt modelId="{E1104F33-224E-4C67-87BD-56D4A0D581D0}" type="pres">
      <dgm:prSet presAssocID="{56F43714-FBB0-49B9-AC8E-CE97189639BE}" presName="hierChild3" presStyleCnt="0"/>
      <dgm:spPr/>
    </dgm:pt>
    <dgm:pt modelId="{27ACF683-54F6-4BDA-B151-4D015EF332E4}" type="pres">
      <dgm:prSet presAssocID="{C33BE5D7-CED9-40E1-8582-514407507222}" presName="hierRoot1" presStyleCnt="0">
        <dgm:presLayoutVars>
          <dgm:hierBranch val="init"/>
        </dgm:presLayoutVars>
      </dgm:prSet>
      <dgm:spPr/>
    </dgm:pt>
    <dgm:pt modelId="{59000C0C-A425-4461-B665-B3FF1482CC2F}" type="pres">
      <dgm:prSet presAssocID="{C33BE5D7-CED9-40E1-8582-514407507222}" presName="rootComposite1" presStyleCnt="0"/>
      <dgm:spPr/>
    </dgm:pt>
    <dgm:pt modelId="{7946ADAB-E284-4535-A11C-5A2FA874793A}" type="pres">
      <dgm:prSet presAssocID="{C33BE5D7-CED9-40E1-8582-514407507222}" presName="rootText1" presStyleLbl="node0" presStyleIdx="1" presStyleCnt="2">
        <dgm:presLayoutVars>
          <dgm:chPref val="3"/>
        </dgm:presLayoutVars>
      </dgm:prSet>
      <dgm:spPr/>
      <dgm:t>
        <a:bodyPr/>
        <a:lstStyle/>
        <a:p>
          <a:endParaRPr lang="en-US"/>
        </a:p>
      </dgm:t>
    </dgm:pt>
    <dgm:pt modelId="{958402BC-1F27-4BCA-986B-BFE8A0BC1817}" type="pres">
      <dgm:prSet presAssocID="{C33BE5D7-CED9-40E1-8582-514407507222}" presName="rootConnector1" presStyleLbl="node1" presStyleIdx="0" presStyleCnt="0"/>
      <dgm:spPr/>
      <dgm:t>
        <a:bodyPr/>
        <a:lstStyle/>
        <a:p>
          <a:endParaRPr lang="en-US"/>
        </a:p>
      </dgm:t>
    </dgm:pt>
    <dgm:pt modelId="{948EEC0A-79B7-4E56-A525-B1266BE8A004}" type="pres">
      <dgm:prSet presAssocID="{C33BE5D7-CED9-40E1-8582-514407507222}" presName="hierChild2" presStyleCnt="0"/>
      <dgm:spPr/>
    </dgm:pt>
    <dgm:pt modelId="{01FF1B59-9735-4894-B6CF-CC6BA19BFD7F}" type="pres">
      <dgm:prSet presAssocID="{0C988327-F468-41FA-AEBC-A089E7C51CC1}" presName="Name37" presStyleLbl="parChTrans1D2" presStyleIdx="2" presStyleCnt="4"/>
      <dgm:spPr/>
      <dgm:t>
        <a:bodyPr/>
        <a:lstStyle/>
        <a:p>
          <a:endParaRPr lang="en-US"/>
        </a:p>
      </dgm:t>
    </dgm:pt>
    <dgm:pt modelId="{C312E0CC-1B5C-4F5E-8589-261DD04539FA}" type="pres">
      <dgm:prSet presAssocID="{E4185910-F9C1-4D30-BEB8-ECBA903D5F9C}" presName="hierRoot2" presStyleCnt="0">
        <dgm:presLayoutVars>
          <dgm:hierBranch val="init"/>
        </dgm:presLayoutVars>
      </dgm:prSet>
      <dgm:spPr/>
    </dgm:pt>
    <dgm:pt modelId="{B9DDA244-F3CB-4E0E-A53D-44881F6DBD25}" type="pres">
      <dgm:prSet presAssocID="{E4185910-F9C1-4D30-BEB8-ECBA903D5F9C}" presName="rootComposite" presStyleCnt="0"/>
      <dgm:spPr/>
    </dgm:pt>
    <dgm:pt modelId="{A5A0F1E8-15EF-4DE9-93F3-C40C7A9AF484}" type="pres">
      <dgm:prSet presAssocID="{E4185910-F9C1-4D30-BEB8-ECBA903D5F9C}" presName="rootText" presStyleLbl="node2" presStyleIdx="2" presStyleCnt="4">
        <dgm:presLayoutVars>
          <dgm:chPref val="3"/>
        </dgm:presLayoutVars>
      </dgm:prSet>
      <dgm:spPr/>
      <dgm:t>
        <a:bodyPr/>
        <a:lstStyle/>
        <a:p>
          <a:endParaRPr lang="en-US"/>
        </a:p>
      </dgm:t>
    </dgm:pt>
    <dgm:pt modelId="{0901710B-6AFB-436B-88F2-4444E59D953E}" type="pres">
      <dgm:prSet presAssocID="{E4185910-F9C1-4D30-BEB8-ECBA903D5F9C}" presName="rootConnector" presStyleLbl="node2" presStyleIdx="2" presStyleCnt="4"/>
      <dgm:spPr/>
      <dgm:t>
        <a:bodyPr/>
        <a:lstStyle/>
        <a:p>
          <a:endParaRPr lang="en-US"/>
        </a:p>
      </dgm:t>
    </dgm:pt>
    <dgm:pt modelId="{50C63509-107D-4004-8DA8-3DDF7D979332}" type="pres">
      <dgm:prSet presAssocID="{E4185910-F9C1-4D30-BEB8-ECBA903D5F9C}" presName="hierChild4" presStyleCnt="0"/>
      <dgm:spPr/>
    </dgm:pt>
    <dgm:pt modelId="{964C2ACA-7FEA-4B8D-ACA1-AF26A12C998A}" type="pres">
      <dgm:prSet presAssocID="{64F4BEC6-552F-4482-B1FB-7FF2A2805E3C}" presName="Name37" presStyleLbl="parChTrans1D3" presStyleIdx="0" presStyleCnt="2"/>
      <dgm:spPr/>
      <dgm:t>
        <a:bodyPr/>
        <a:lstStyle/>
        <a:p>
          <a:endParaRPr lang="en-US"/>
        </a:p>
      </dgm:t>
    </dgm:pt>
    <dgm:pt modelId="{2E94C048-1244-4451-BB78-4A83184B43D3}" type="pres">
      <dgm:prSet presAssocID="{C2EAD273-43C9-46B0-B76D-B57AD4863670}" presName="hierRoot2" presStyleCnt="0">
        <dgm:presLayoutVars>
          <dgm:hierBranch val="init"/>
        </dgm:presLayoutVars>
      </dgm:prSet>
      <dgm:spPr/>
    </dgm:pt>
    <dgm:pt modelId="{A8CE598E-C159-46CD-A1A3-13260698DD83}" type="pres">
      <dgm:prSet presAssocID="{C2EAD273-43C9-46B0-B76D-B57AD4863670}" presName="rootComposite" presStyleCnt="0"/>
      <dgm:spPr/>
    </dgm:pt>
    <dgm:pt modelId="{7B9C8B93-0172-46AC-A2A5-9F7414B1742C}" type="pres">
      <dgm:prSet presAssocID="{C2EAD273-43C9-46B0-B76D-B57AD4863670}" presName="rootText" presStyleLbl="node3" presStyleIdx="0" presStyleCnt="2" custScaleX="166755">
        <dgm:presLayoutVars>
          <dgm:chPref val="3"/>
        </dgm:presLayoutVars>
      </dgm:prSet>
      <dgm:spPr/>
      <dgm:t>
        <a:bodyPr/>
        <a:lstStyle/>
        <a:p>
          <a:endParaRPr lang="en-US"/>
        </a:p>
      </dgm:t>
    </dgm:pt>
    <dgm:pt modelId="{73846EAB-77C1-45F8-9A16-86D1EBE0B4EE}" type="pres">
      <dgm:prSet presAssocID="{C2EAD273-43C9-46B0-B76D-B57AD4863670}" presName="rootConnector" presStyleLbl="node3" presStyleIdx="0" presStyleCnt="2"/>
      <dgm:spPr/>
      <dgm:t>
        <a:bodyPr/>
        <a:lstStyle/>
        <a:p>
          <a:endParaRPr lang="en-US"/>
        </a:p>
      </dgm:t>
    </dgm:pt>
    <dgm:pt modelId="{684C153A-E1B2-40D4-A935-9BFF9D7160F7}" type="pres">
      <dgm:prSet presAssocID="{C2EAD273-43C9-46B0-B76D-B57AD4863670}" presName="hierChild4" presStyleCnt="0"/>
      <dgm:spPr/>
    </dgm:pt>
    <dgm:pt modelId="{9907625A-F8E8-49CB-8E5D-244FBA09AF99}" type="pres">
      <dgm:prSet presAssocID="{9A47EAF6-8D8E-47AF-A7EA-61F5D88920DF}" presName="Name37" presStyleLbl="parChTrans1D4" presStyleIdx="0" presStyleCnt="3"/>
      <dgm:spPr/>
      <dgm:t>
        <a:bodyPr/>
        <a:lstStyle/>
        <a:p>
          <a:endParaRPr lang="en-US"/>
        </a:p>
      </dgm:t>
    </dgm:pt>
    <dgm:pt modelId="{6DDF994D-A9BA-47BE-8219-E317801BAED9}" type="pres">
      <dgm:prSet presAssocID="{43559DCE-4184-43B3-AAAA-834605DB455F}" presName="hierRoot2" presStyleCnt="0">
        <dgm:presLayoutVars>
          <dgm:hierBranch val="init"/>
        </dgm:presLayoutVars>
      </dgm:prSet>
      <dgm:spPr/>
    </dgm:pt>
    <dgm:pt modelId="{93B34A7D-3FF9-4EFA-B6F7-1516C05D7997}" type="pres">
      <dgm:prSet presAssocID="{43559DCE-4184-43B3-AAAA-834605DB455F}" presName="rootComposite" presStyleCnt="0"/>
      <dgm:spPr/>
    </dgm:pt>
    <dgm:pt modelId="{11E91BE8-DBCE-4903-AB01-9254885D033D}" type="pres">
      <dgm:prSet presAssocID="{43559DCE-4184-43B3-AAAA-834605DB455F}" presName="rootText" presStyleLbl="node4" presStyleIdx="0" presStyleCnt="3">
        <dgm:presLayoutVars>
          <dgm:chPref val="3"/>
        </dgm:presLayoutVars>
      </dgm:prSet>
      <dgm:spPr/>
      <dgm:t>
        <a:bodyPr/>
        <a:lstStyle/>
        <a:p>
          <a:endParaRPr lang="en-US"/>
        </a:p>
      </dgm:t>
    </dgm:pt>
    <dgm:pt modelId="{0EE5FCAD-AB34-48CE-B33C-BEAA1B25C30D}" type="pres">
      <dgm:prSet presAssocID="{43559DCE-4184-43B3-AAAA-834605DB455F}" presName="rootConnector" presStyleLbl="node4" presStyleIdx="0" presStyleCnt="3"/>
      <dgm:spPr/>
      <dgm:t>
        <a:bodyPr/>
        <a:lstStyle/>
        <a:p>
          <a:endParaRPr lang="en-US"/>
        </a:p>
      </dgm:t>
    </dgm:pt>
    <dgm:pt modelId="{A5D72FC9-19BA-4AB5-854F-5C142C8CDD11}" type="pres">
      <dgm:prSet presAssocID="{43559DCE-4184-43B3-AAAA-834605DB455F}" presName="hierChild4" presStyleCnt="0"/>
      <dgm:spPr/>
    </dgm:pt>
    <dgm:pt modelId="{BE73FEE7-A6D3-43EF-9CDA-5DDF11B6796E}" type="pres">
      <dgm:prSet presAssocID="{43559DCE-4184-43B3-AAAA-834605DB455F}" presName="hierChild5" presStyleCnt="0"/>
      <dgm:spPr/>
    </dgm:pt>
    <dgm:pt modelId="{2CA5E375-E371-4488-BE30-66999F0A4389}" type="pres">
      <dgm:prSet presAssocID="{4E55D7E7-A79C-40F6-AEE6-37DB357EA7CA}" presName="Name37" presStyleLbl="parChTrans1D4" presStyleIdx="1" presStyleCnt="3"/>
      <dgm:spPr/>
      <dgm:t>
        <a:bodyPr/>
        <a:lstStyle/>
        <a:p>
          <a:endParaRPr lang="en-US"/>
        </a:p>
      </dgm:t>
    </dgm:pt>
    <dgm:pt modelId="{50B4A8C8-4D16-4814-BF8B-7A3E33C0DEA9}" type="pres">
      <dgm:prSet presAssocID="{C1BE78F7-7F02-46BD-A353-B23D6E31009C}" presName="hierRoot2" presStyleCnt="0">
        <dgm:presLayoutVars>
          <dgm:hierBranch val="init"/>
        </dgm:presLayoutVars>
      </dgm:prSet>
      <dgm:spPr/>
    </dgm:pt>
    <dgm:pt modelId="{991332DB-630A-43E7-BD40-B0F23744893D}" type="pres">
      <dgm:prSet presAssocID="{C1BE78F7-7F02-46BD-A353-B23D6E31009C}" presName="rootComposite" presStyleCnt="0"/>
      <dgm:spPr/>
    </dgm:pt>
    <dgm:pt modelId="{CE8F47B7-8E71-4724-A6DF-0654F6166876}" type="pres">
      <dgm:prSet presAssocID="{C1BE78F7-7F02-46BD-A353-B23D6E31009C}" presName="rootText" presStyleLbl="node4" presStyleIdx="1" presStyleCnt="3">
        <dgm:presLayoutVars>
          <dgm:chPref val="3"/>
        </dgm:presLayoutVars>
      </dgm:prSet>
      <dgm:spPr/>
      <dgm:t>
        <a:bodyPr/>
        <a:lstStyle/>
        <a:p>
          <a:endParaRPr lang="en-US"/>
        </a:p>
      </dgm:t>
    </dgm:pt>
    <dgm:pt modelId="{C6740BDC-F2D8-478E-B7B7-E4A07A3A38B8}" type="pres">
      <dgm:prSet presAssocID="{C1BE78F7-7F02-46BD-A353-B23D6E31009C}" presName="rootConnector" presStyleLbl="node4" presStyleIdx="1" presStyleCnt="3"/>
      <dgm:spPr/>
      <dgm:t>
        <a:bodyPr/>
        <a:lstStyle/>
        <a:p>
          <a:endParaRPr lang="en-US"/>
        </a:p>
      </dgm:t>
    </dgm:pt>
    <dgm:pt modelId="{1A2039F6-18DA-44B7-8A05-FE40A23A9CFF}" type="pres">
      <dgm:prSet presAssocID="{C1BE78F7-7F02-46BD-A353-B23D6E31009C}" presName="hierChild4" presStyleCnt="0"/>
      <dgm:spPr/>
    </dgm:pt>
    <dgm:pt modelId="{FD91B9BE-2949-4046-B597-EFC3A105C599}" type="pres">
      <dgm:prSet presAssocID="{C1BE78F7-7F02-46BD-A353-B23D6E31009C}" presName="hierChild5" presStyleCnt="0"/>
      <dgm:spPr/>
    </dgm:pt>
    <dgm:pt modelId="{BF1DED1B-FB2B-45C0-9F04-E4360AA23B64}" type="pres">
      <dgm:prSet presAssocID="{1132CE51-1194-4056-9B67-B161BA208629}" presName="Name37" presStyleLbl="parChTrans1D4" presStyleIdx="2" presStyleCnt="3"/>
      <dgm:spPr/>
      <dgm:t>
        <a:bodyPr/>
        <a:lstStyle/>
        <a:p>
          <a:endParaRPr lang="en-US"/>
        </a:p>
      </dgm:t>
    </dgm:pt>
    <dgm:pt modelId="{50168F60-16C1-4896-B15E-F36D1E3709A1}" type="pres">
      <dgm:prSet presAssocID="{8A34A7A9-C59D-4CA8-8418-D0DDEE784D99}" presName="hierRoot2" presStyleCnt="0">
        <dgm:presLayoutVars>
          <dgm:hierBranch val="init"/>
        </dgm:presLayoutVars>
      </dgm:prSet>
      <dgm:spPr/>
    </dgm:pt>
    <dgm:pt modelId="{6FA7B6C9-9EA4-435E-AEFB-101F63CE96E5}" type="pres">
      <dgm:prSet presAssocID="{8A34A7A9-C59D-4CA8-8418-D0DDEE784D99}" presName="rootComposite" presStyleCnt="0"/>
      <dgm:spPr/>
    </dgm:pt>
    <dgm:pt modelId="{E4BA7700-008B-4901-BF20-F931679083D4}" type="pres">
      <dgm:prSet presAssocID="{8A34A7A9-C59D-4CA8-8418-D0DDEE784D99}" presName="rootText" presStyleLbl="node4" presStyleIdx="2" presStyleCnt="3">
        <dgm:presLayoutVars>
          <dgm:chPref val="3"/>
        </dgm:presLayoutVars>
      </dgm:prSet>
      <dgm:spPr/>
      <dgm:t>
        <a:bodyPr/>
        <a:lstStyle/>
        <a:p>
          <a:endParaRPr lang="en-US"/>
        </a:p>
      </dgm:t>
    </dgm:pt>
    <dgm:pt modelId="{B4E87831-19FD-410A-9D04-42B90DC74160}" type="pres">
      <dgm:prSet presAssocID="{8A34A7A9-C59D-4CA8-8418-D0DDEE784D99}" presName="rootConnector" presStyleLbl="node4" presStyleIdx="2" presStyleCnt="3"/>
      <dgm:spPr/>
      <dgm:t>
        <a:bodyPr/>
        <a:lstStyle/>
        <a:p>
          <a:endParaRPr lang="en-US"/>
        </a:p>
      </dgm:t>
    </dgm:pt>
    <dgm:pt modelId="{415FCA07-6119-4B09-AE9A-1A9BA21EB8AE}" type="pres">
      <dgm:prSet presAssocID="{8A34A7A9-C59D-4CA8-8418-D0DDEE784D99}" presName="hierChild4" presStyleCnt="0"/>
      <dgm:spPr/>
    </dgm:pt>
    <dgm:pt modelId="{1F0F23BA-8D76-4965-8B24-09A8CB2B4D2D}" type="pres">
      <dgm:prSet presAssocID="{8A34A7A9-C59D-4CA8-8418-D0DDEE784D99}" presName="hierChild5" presStyleCnt="0"/>
      <dgm:spPr/>
    </dgm:pt>
    <dgm:pt modelId="{725C0B92-B26A-41A4-A6AB-61C9ED5AF176}" type="pres">
      <dgm:prSet presAssocID="{C2EAD273-43C9-46B0-B76D-B57AD4863670}" presName="hierChild5" presStyleCnt="0"/>
      <dgm:spPr/>
    </dgm:pt>
    <dgm:pt modelId="{2D5E0EF3-E424-4AE3-8173-A55232BBBA88}" type="pres">
      <dgm:prSet presAssocID="{81C798D4-24C1-45C9-9F4D-9CBA4F00CDB6}" presName="Name37" presStyleLbl="parChTrans1D3" presStyleIdx="1" presStyleCnt="2"/>
      <dgm:spPr/>
      <dgm:t>
        <a:bodyPr/>
        <a:lstStyle/>
        <a:p>
          <a:endParaRPr lang="en-US"/>
        </a:p>
      </dgm:t>
    </dgm:pt>
    <dgm:pt modelId="{C2568B60-2157-4546-99E7-28E3DF011677}" type="pres">
      <dgm:prSet presAssocID="{B8D38DD2-7AC6-4835-B0E9-C43363FBF4D3}" presName="hierRoot2" presStyleCnt="0">
        <dgm:presLayoutVars>
          <dgm:hierBranch val="init"/>
        </dgm:presLayoutVars>
      </dgm:prSet>
      <dgm:spPr/>
    </dgm:pt>
    <dgm:pt modelId="{F296D43D-E4F5-4599-992B-FC222AF777A1}" type="pres">
      <dgm:prSet presAssocID="{B8D38DD2-7AC6-4835-B0E9-C43363FBF4D3}" presName="rootComposite" presStyleCnt="0"/>
      <dgm:spPr/>
    </dgm:pt>
    <dgm:pt modelId="{5FE10D2E-A438-406D-B0AE-04DC23A0F892}" type="pres">
      <dgm:prSet presAssocID="{B8D38DD2-7AC6-4835-B0E9-C43363FBF4D3}" presName="rootText" presStyleLbl="node3" presStyleIdx="1" presStyleCnt="2" custScaleX="166894">
        <dgm:presLayoutVars>
          <dgm:chPref val="3"/>
        </dgm:presLayoutVars>
      </dgm:prSet>
      <dgm:spPr/>
      <dgm:t>
        <a:bodyPr/>
        <a:lstStyle/>
        <a:p>
          <a:endParaRPr lang="en-US"/>
        </a:p>
      </dgm:t>
    </dgm:pt>
    <dgm:pt modelId="{6C72B082-4FBA-41EE-8E2C-D413D56BF344}" type="pres">
      <dgm:prSet presAssocID="{B8D38DD2-7AC6-4835-B0E9-C43363FBF4D3}" presName="rootConnector" presStyleLbl="node3" presStyleIdx="1" presStyleCnt="2"/>
      <dgm:spPr/>
      <dgm:t>
        <a:bodyPr/>
        <a:lstStyle/>
        <a:p>
          <a:endParaRPr lang="en-US"/>
        </a:p>
      </dgm:t>
    </dgm:pt>
    <dgm:pt modelId="{CCA8CEEB-81FB-4640-BCB1-FA25F4E17651}" type="pres">
      <dgm:prSet presAssocID="{B8D38DD2-7AC6-4835-B0E9-C43363FBF4D3}" presName="hierChild4" presStyleCnt="0"/>
      <dgm:spPr/>
    </dgm:pt>
    <dgm:pt modelId="{314615B8-B8CB-41D2-A258-56DE7B9156D2}" type="pres">
      <dgm:prSet presAssocID="{B8D38DD2-7AC6-4835-B0E9-C43363FBF4D3}" presName="hierChild5" presStyleCnt="0"/>
      <dgm:spPr/>
    </dgm:pt>
    <dgm:pt modelId="{80739BC9-2D04-4F2E-A9F9-B96530E32981}" type="pres">
      <dgm:prSet presAssocID="{E4185910-F9C1-4D30-BEB8-ECBA903D5F9C}" presName="hierChild5" presStyleCnt="0"/>
      <dgm:spPr/>
    </dgm:pt>
    <dgm:pt modelId="{3F98BAA1-160D-41CE-8E39-B7A7730906B1}" type="pres">
      <dgm:prSet presAssocID="{9D8F60CD-0ECE-4C8E-9538-B92484F03D1A}" presName="Name37" presStyleLbl="parChTrans1D2" presStyleIdx="3" presStyleCnt="4"/>
      <dgm:spPr/>
      <dgm:t>
        <a:bodyPr/>
        <a:lstStyle/>
        <a:p>
          <a:endParaRPr lang="en-US"/>
        </a:p>
      </dgm:t>
    </dgm:pt>
    <dgm:pt modelId="{1F46C3AB-5CAD-4C1A-BB15-62F5C2483C80}" type="pres">
      <dgm:prSet presAssocID="{E03BC75F-B3A8-4729-8CE9-AA155C70DBC1}" presName="hierRoot2" presStyleCnt="0">
        <dgm:presLayoutVars>
          <dgm:hierBranch val="init"/>
        </dgm:presLayoutVars>
      </dgm:prSet>
      <dgm:spPr/>
    </dgm:pt>
    <dgm:pt modelId="{DB38084E-7A06-4437-AFB2-39A1C28565D0}" type="pres">
      <dgm:prSet presAssocID="{E03BC75F-B3A8-4729-8CE9-AA155C70DBC1}" presName="rootComposite" presStyleCnt="0"/>
      <dgm:spPr/>
    </dgm:pt>
    <dgm:pt modelId="{E9717B86-12FF-4C77-9404-650EF65DD47C}" type="pres">
      <dgm:prSet presAssocID="{E03BC75F-B3A8-4729-8CE9-AA155C70DBC1}" presName="rootText" presStyleLbl="node2" presStyleIdx="3" presStyleCnt="4">
        <dgm:presLayoutVars>
          <dgm:chPref val="3"/>
        </dgm:presLayoutVars>
      </dgm:prSet>
      <dgm:spPr/>
      <dgm:t>
        <a:bodyPr/>
        <a:lstStyle/>
        <a:p>
          <a:endParaRPr lang="en-US"/>
        </a:p>
      </dgm:t>
    </dgm:pt>
    <dgm:pt modelId="{FD7A4536-9B0D-49F4-AE7E-E52BE000AAC8}" type="pres">
      <dgm:prSet presAssocID="{E03BC75F-B3A8-4729-8CE9-AA155C70DBC1}" presName="rootConnector" presStyleLbl="node2" presStyleIdx="3" presStyleCnt="4"/>
      <dgm:spPr/>
      <dgm:t>
        <a:bodyPr/>
        <a:lstStyle/>
        <a:p>
          <a:endParaRPr lang="en-US"/>
        </a:p>
      </dgm:t>
    </dgm:pt>
    <dgm:pt modelId="{758C604A-C231-474F-8984-2F0BCDC2FE3C}" type="pres">
      <dgm:prSet presAssocID="{E03BC75F-B3A8-4729-8CE9-AA155C70DBC1}" presName="hierChild4" presStyleCnt="0"/>
      <dgm:spPr/>
    </dgm:pt>
    <dgm:pt modelId="{C7051583-0ABB-46F2-9E3E-EC9BEC6ECA6B}" type="pres">
      <dgm:prSet presAssocID="{E03BC75F-B3A8-4729-8CE9-AA155C70DBC1}" presName="hierChild5" presStyleCnt="0"/>
      <dgm:spPr/>
    </dgm:pt>
    <dgm:pt modelId="{A3FAFFCB-6CF9-4EA9-AD8D-7060087C56FB}" type="pres">
      <dgm:prSet presAssocID="{C33BE5D7-CED9-40E1-8582-514407507222}" presName="hierChild3" presStyleCnt="0"/>
      <dgm:spPr/>
    </dgm:pt>
  </dgm:ptLst>
  <dgm:cxnLst>
    <dgm:cxn modelId="{16507093-AFDC-4429-8F05-A3FD5F1CCB58}" type="presOf" srcId="{C33BE5D7-CED9-40E1-8582-514407507222}" destId="{958402BC-1F27-4BCA-986B-BFE8A0BC1817}" srcOrd="1" destOrd="0" presId="urn:microsoft.com/office/officeart/2005/8/layout/orgChart1"/>
    <dgm:cxn modelId="{571D099F-DEFC-4534-BF3E-CD0AA19E9BEE}" srcId="{37D47C2C-8062-474D-91E5-055C44E131EE}" destId="{C33BE5D7-CED9-40E1-8582-514407507222}" srcOrd="1" destOrd="0" parTransId="{38DA5545-5980-4016-82A8-59EFBB15543A}" sibTransId="{79843A5A-49C6-46F7-A48F-943027628B8A}"/>
    <dgm:cxn modelId="{267B3F90-C9F2-46A3-90E1-8AC7A5904808}" srcId="{C2EAD273-43C9-46B0-B76D-B57AD4863670}" destId="{43559DCE-4184-43B3-AAAA-834605DB455F}" srcOrd="0" destOrd="0" parTransId="{9A47EAF6-8D8E-47AF-A7EA-61F5D88920DF}" sibTransId="{52425ED7-7D78-4AB2-AD4D-D39F674BC44B}"/>
    <dgm:cxn modelId="{5EE90A77-3ACF-432F-AFE7-8626C8DC575A}" type="presOf" srcId="{C1BE78F7-7F02-46BD-A353-B23D6E31009C}" destId="{C6740BDC-F2D8-478E-B7B7-E4A07A3A38B8}" srcOrd="1" destOrd="0" presId="urn:microsoft.com/office/officeart/2005/8/layout/orgChart1"/>
    <dgm:cxn modelId="{FB285F79-7EF3-4BF2-B089-D8112ED2B6A2}" type="presOf" srcId="{C2EAD273-43C9-46B0-B76D-B57AD4863670}" destId="{73846EAB-77C1-45F8-9A16-86D1EBE0B4EE}" srcOrd="1" destOrd="0" presId="urn:microsoft.com/office/officeart/2005/8/layout/orgChart1"/>
    <dgm:cxn modelId="{478B896E-C8ED-4EA3-BD05-1FF2439FED80}" type="presOf" srcId="{2D7570E8-B84F-4404-96B6-786EC16A141C}" destId="{EEBA8C5F-E6BF-4090-AD3C-E4F4BBB94ECC}" srcOrd="1" destOrd="0" presId="urn:microsoft.com/office/officeart/2005/8/layout/orgChart1"/>
    <dgm:cxn modelId="{C57603DF-8689-4789-8C49-7247150DAE86}" type="presOf" srcId="{4E55D7E7-A79C-40F6-AEE6-37DB357EA7CA}" destId="{2CA5E375-E371-4488-BE30-66999F0A4389}" srcOrd="0" destOrd="0" presId="urn:microsoft.com/office/officeart/2005/8/layout/orgChart1"/>
    <dgm:cxn modelId="{3140BDD0-3B03-4F9A-84B1-6FBAF2C1505C}" srcId="{C33BE5D7-CED9-40E1-8582-514407507222}" destId="{E4185910-F9C1-4D30-BEB8-ECBA903D5F9C}" srcOrd="0" destOrd="0" parTransId="{0C988327-F468-41FA-AEBC-A089E7C51CC1}" sibTransId="{27A3B917-8FDB-4954-903F-141A1C0B90D2}"/>
    <dgm:cxn modelId="{939D65FB-3D76-43DC-B6C7-1CFA4E1773D9}" srcId="{56F43714-FBB0-49B9-AC8E-CE97189639BE}" destId="{2D7570E8-B84F-4404-96B6-786EC16A141C}" srcOrd="0" destOrd="0" parTransId="{E5B34590-5431-4E7F-A301-33DD0C000E9A}" sibTransId="{2DECD6F3-7788-44C0-AF94-CC93C27C34FB}"/>
    <dgm:cxn modelId="{4BDA8D73-D752-4B6F-A25B-4D3AD200751E}" type="presOf" srcId="{8A34A7A9-C59D-4CA8-8418-D0DDEE784D99}" destId="{B4E87831-19FD-410A-9D04-42B90DC74160}" srcOrd="1" destOrd="0" presId="urn:microsoft.com/office/officeart/2005/8/layout/orgChart1"/>
    <dgm:cxn modelId="{1D9EA009-670F-4791-8E97-A19800FEFFCD}" type="presOf" srcId="{E5B34590-5431-4E7F-A301-33DD0C000E9A}" destId="{C84F1291-9A95-428B-AE15-59DF113E9504}" srcOrd="0" destOrd="0" presId="urn:microsoft.com/office/officeart/2005/8/layout/orgChart1"/>
    <dgm:cxn modelId="{A95ABC26-B82D-4FDD-80D2-D55055380601}" type="presOf" srcId="{E4185910-F9C1-4D30-BEB8-ECBA903D5F9C}" destId="{A5A0F1E8-15EF-4DE9-93F3-C40C7A9AF484}" srcOrd="0" destOrd="0" presId="urn:microsoft.com/office/officeart/2005/8/layout/orgChart1"/>
    <dgm:cxn modelId="{07EA4B59-6F26-42FD-8C79-C45D11AF791B}" type="presOf" srcId="{C1BE78F7-7F02-46BD-A353-B23D6E31009C}" destId="{CE8F47B7-8E71-4724-A6DF-0654F6166876}" srcOrd="0" destOrd="0" presId="urn:microsoft.com/office/officeart/2005/8/layout/orgChart1"/>
    <dgm:cxn modelId="{24B8D551-0B6B-4CD1-A6E0-AA6543AD8EFA}" srcId="{37D47C2C-8062-474D-91E5-055C44E131EE}" destId="{56F43714-FBB0-49B9-AC8E-CE97189639BE}" srcOrd="0" destOrd="0" parTransId="{DE19AACA-9EB8-44AB-BCD0-C8935C478337}" sibTransId="{61B45FE7-F889-463B-92CC-2B744504C9AA}"/>
    <dgm:cxn modelId="{A91191B9-10E6-4DCA-84D3-F643E0143104}" srcId="{E4185910-F9C1-4D30-BEB8-ECBA903D5F9C}" destId="{B8D38DD2-7AC6-4835-B0E9-C43363FBF4D3}" srcOrd="1" destOrd="0" parTransId="{81C798D4-24C1-45C9-9F4D-9CBA4F00CDB6}" sibTransId="{74BB9435-613A-4509-B636-17D8354F128E}"/>
    <dgm:cxn modelId="{BF2A54F1-AC42-4C63-9DC4-FD2C8457C956}" type="presOf" srcId="{56F43714-FBB0-49B9-AC8E-CE97189639BE}" destId="{B805A6DC-FC6F-407C-8A60-693A029C1B88}" srcOrd="1" destOrd="0" presId="urn:microsoft.com/office/officeart/2005/8/layout/orgChart1"/>
    <dgm:cxn modelId="{AD5DA439-C940-4FAA-A0F8-47BB1A7B9CE9}" srcId="{C2EAD273-43C9-46B0-B76D-B57AD4863670}" destId="{8A34A7A9-C59D-4CA8-8418-D0DDEE784D99}" srcOrd="2" destOrd="0" parTransId="{1132CE51-1194-4056-9B67-B161BA208629}" sibTransId="{219479B6-0758-443D-9511-C74DA4FE86FB}"/>
    <dgm:cxn modelId="{EDC48E33-29CE-4D0A-8822-D7ED3B32B580}" type="presOf" srcId="{43559DCE-4184-43B3-AAAA-834605DB455F}" destId="{0EE5FCAD-AB34-48CE-B33C-BEAA1B25C30D}" srcOrd="1" destOrd="0" presId="urn:microsoft.com/office/officeart/2005/8/layout/orgChart1"/>
    <dgm:cxn modelId="{69BCD5D0-0891-4B3F-A4AA-D1E0B2C6C302}" type="presOf" srcId="{B6880AB9-CFB0-43BA-A339-E55945911902}" destId="{47FF4941-1BD7-45E1-8D27-960C95597253}" srcOrd="0" destOrd="0" presId="urn:microsoft.com/office/officeart/2005/8/layout/orgChart1"/>
    <dgm:cxn modelId="{6DD97A26-D519-485A-8AAE-6133ABE75ECE}" type="presOf" srcId="{37D47C2C-8062-474D-91E5-055C44E131EE}" destId="{207A4E52-EE27-4A31-B0D6-2AFD2010D97F}" srcOrd="0" destOrd="0" presId="urn:microsoft.com/office/officeart/2005/8/layout/orgChart1"/>
    <dgm:cxn modelId="{F860BA88-7B8A-4ABE-B949-5E1C0DC9D480}" type="presOf" srcId="{43559DCE-4184-43B3-AAAA-834605DB455F}" destId="{11E91BE8-DBCE-4903-AB01-9254885D033D}" srcOrd="0" destOrd="0" presId="urn:microsoft.com/office/officeart/2005/8/layout/orgChart1"/>
    <dgm:cxn modelId="{413164E9-4141-4F0C-ACBC-D314DE3A9095}" type="presOf" srcId="{2D7570E8-B84F-4404-96B6-786EC16A141C}" destId="{451436ED-0BA3-4208-B340-9A81FC4807F2}" srcOrd="0" destOrd="0" presId="urn:microsoft.com/office/officeart/2005/8/layout/orgChart1"/>
    <dgm:cxn modelId="{64FA6E55-B855-44D5-BA56-F8B6E9D8099E}" type="presOf" srcId="{81C798D4-24C1-45C9-9F4D-9CBA4F00CDB6}" destId="{2D5E0EF3-E424-4AE3-8173-A55232BBBA88}" srcOrd="0" destOrd="0" presId="urn:microsoft.com/office/officeart/2005/8/layout/orgChart1"/>
    <dgm:cxn modelId="{41924166-1A59-41ED-ADBA-B97E3CEE1F7A}" type="presOf" srcId="{B6880AB9-CFB0-43BA-A339-E55945911902}" destId="{E266756D-0F84-4588-8DE7-D24C96A9A4B6}" srcOrd="1" destOrd="0" presId="urn:microsoft.com/office/officeart/2005/8/layout/orgChart1"/>
    <dgm:cxn modelId="{BDF8B4AC-7BF0-4014-B759-C7CF55C9E364}" type="presOf" srcId="{64F4BEC6-552F-4482-B1FB-7FF2A2805E3C}" destId="{964C2ACA-7FEA-4B8D-ACA1-AF26A12C998A}" srcOrd="0" destOrd="0" presId="urn:microsoft.com/office/officeart/2005/8/layout/orgChart1"/>
    <dgm:cxn modelId="{0EC45516-0B42-43FE-A465-FA0CAA2443B6}" srcId="{56F43714-FBB0-49B9-AC8E-CE97189639BE}" destId="{B6880AB9-CFB0-43BA-A339-E55945911902}" srcOrd="1" destOrd="0" parTransId="{40226D4B-4406-4A35-8819-A8EF88ACC1A1}" sibTransId="{033ABC71-BC3B-4B48-BAA6-4E4A2327BEE0}"/>
    <dgm:cxn modelId="{B4A4D0D0-7F4D-4136-8367-649E41AAFF71}" type="presOf" srcId="{B8D38DD2-7AC6-4835-B0E9-C43363FBF4D3}" destId="{5FE10D2E-A438-406D-B0AE-04DC23A0F892}" srcOrd="0" destOrd="0" presId="urn:microsoft.com/office/officeart/2005/8/layout/orgChart1"/>
    <dgm:cxn modelId="{E84331E4-F3ED-4765-889F-36E51BFFA9F3}" srcId="{C2EAD273-43C9-46B0-B76D-B57AD4863670}" destId="{C1BE78F7-7F02-46BD-A353-B23D6E31009C}" srcOrd="1" destOrd="0" parTransId="{4E55D7E7-A79C-40F6-AEE6-37DB357EA7CA}" sibTransId="{B4B7DFC9-7B81-4CB4-90CF-F7302BEE7D54}"/>
    <dgm:cxn modelId="{F560257D-FC8C-4FAF-81D7-E7EED2233393}" srcId="{E4185910-F9C1-4D30-BEB8-ECBA903D5F9C}" destId="{C2EAD273-43C9-46B0-B76D-B57AD4863670}" srcOrd="0" destOrd="0" parTransId="{64F4BEC6-552F-4482-B1FB-7FF2A2805E3C}" sibTransId="{66EFDC3D-3828-445B-804C-4BB10D880607}"/>
    <dgm:cxn modelId="{E7B37EBE-876E-40DF-BBF6-BC16FFA7EEAD}" type="presOf" srcId="{E03BC75F-B3A8-4729-8CE9-AA155C70DBC1}" destId="{E9717B86-12FF-4C77-9404-650EF65DD47C}" srcOrd="0" destOrd="0" presId="urn:microsoft.com/office/officeart/2005/8/layout/orgChart1"/>
    <dgm:cxn modelId="{3398A716-062C-4673-9C5A-3962BEE2FFEF}" type="presOf" srcId="{E4185910-F9C1-4D30-BEB8-ECBA903D5F9C}" destId="{0901710B-6AFB-436B-88F2-4444E59D953E}" srcOrd="1" destOrd="0" presId="urn:microsoft.com/office/officeart/2005/8/layout/orgChart1"/>
    <dgm:cxn modelId="{A5FC2185-1D65-45D8-9E8B-88CD24409A06}" type="presOf" srcId="{8A34A7A9-C59D-4CA8-8418-D0DDEE784D99}" destId="{E4BA7700-008B-4901-BF20-F931679083D4}" srcOrd="0" destOrd="0" presId="urn:microsoft.com/office/officeart/2005/8/layout/orgChart1"/>
    <dgm:cxn modelId="{FA03D021-ECA4-4D6F-8219-882D9ABB75A9}" type="presOf" srcId="{E03BC75F-B3A8-4729-8CE9-AA155C70DBC1}" destId="{FD7A4536-9B0D-49F4-AE7E-E52BE000AAC8}" srcOrd="1" destOrd="0" presId="urn:microsoft.com/office/officeart/2005/8/layout/orgChart1"/>
    <dgm:cxn modelId="{784F03DE-DEBB-4972-B383-F3F1D634AF95}" type="presOf" srcId="{0C988327-F468-41FA-AEBC-A089E7C51CC1}" destId="{01FF1B59-9735-4894-B6CF-CC6BA19BFD7F}" srcOrd="0" destOrd="0" presId="urn:microsoft.com/office/officeart/2005/8/layout/orgChart1"/>
    <dgm:cxn modelId="{606FCB4C-50D3-460B-828B-A2B9E07BFD59}" type="presOf" srcId="{9A47EAF6-8D8E-47AF-A7EA-61F5D88920DF}" destId="{9907625A-F8E8-49CB-8E5D-244FBA09AF99}" srcOrd="0" destOrd="0" presId="urn:microsoft.com/office/officeart/2005/8/layout/orgChart1"/>
    <dgm:cxn modelId="{E8B28ED0-BA43-4182-9833-298328A0F1AF}" type="presOf" srcId="{C2EAD273-43C9-46B0-B76D-B57AD4863670}" destId="{7B9C8B93-0172-46AC-A2A5-9F7414B1742C}" srcOrd="0" destOrd="0" presId="urn:microsoft.com/office/officeart/2005/8/layout/orgChart1"/>
    <dgm:cxn modelId="{7B14D0FB-77B9-4CE8-A8D6-C79E5E2BC1CE}" type="presOf" srcId="{C33BE5D7-CED9-40E1-8582-514407507222}" destId="{7946ADAB-E284-4535-A11C-5A2FA874793A}" srcOrd="0" destOrd="0" presId="urn:microsoft.com/office/officeart/2005/8/layout/orgChart1"/>
    <dgm:cxn modelId="{F547C63C-D68B-4B0B-86B8-55C900688A0E}" srcId="{C33BE5D7-CED9-40E1-8582-514407507222}" destId="{E03BC75F-B3A8-4729-8CE9-AA155C70DBC1}" srcOrd="1" destOrd="0" parTransId="{9D8F60CD-0ECE-4C8E-9538-B92484F03D1A}" sibTransId="{3672872E-EBDF-4822-8C17-C7958F0CE9FF}"/>
    <dgm:cxn modelId="{7A973B82-38EF-4AF6-BB38-A9F81EFEF29B}" type="presOf" srcId="{56F43714-FBB0-49B9-AC8E-CE97189639BE}" destId="{ECECFAE6-780B-42E7-9C8E-EDE8901FD69F}" srcOrd="0" destOrd="0" presId="urn:microsoft.com/office/officeart/2005/8/layout/orgChart1"/>
    <dgm:cxn modelId="{841E563A-A583-4193-B5B1-2E41E6AA175D}" type="presOf" srcId="{1132CE51-1194-4056-9B67-B161BA208629}" destId="{BF1DED1B-FB2B-45C0-9F04-E4360AA23B64}" srcOrd="0" destOrd="0" presId="urn:microsoft.com/office/officeart/2005/8/layout/orgChart1"/>
    <dgm:cxn modelId="{06CB2626-9633-4E8E-9F92-E796CC3B3601}" type="presOf" srcId="{B8D38DD2-7AC6-4835-B0E9-C43363FBF4D3}" destId="{6C72B082-4FBA-41EE-8E2C-D413D56BF344}" srcOrd="1" destOrd="0" presId="urn:microsoft.com/office/officeart/2005/8/layout/orgChart1"/>
    <dgm:cxn modelId="{6F57DC2B-211E-46DA-9896-A09AB1550BBB}" type="presOf" srcId="{9D8F60CD-0ECE-4C8E-9538-B92484F03D1A}" destId="{3F98BAA1-160D-41CE-8E39-B7A7730906B1}" srcOrd="0" destOrd="0" presId="urn:microsoft.com/office/officeart/2005/8/layout/orgChart1"/>
    <dgm:cxn modelId="{2AB0904E-65F3-4416-B6DF-D6030AA338C7}" type="presOf" srcId="{40226D4B-4406-4A35-8819-A8EF88ACC1A1}" destId="{175DA745-F146-432B-9533-2115C3D6DBB4}" srcOrd="0" destOrd="0" presId="urn:microsoft.com/office/officeart/2005/8/layout/orgChart1"/>
    <dgm:cxn modelId="{6AB6F3A0-0EF3-48E9-A3A1-26FD1D671762}" type="presParOf" srcId="{207A4E52-EE27-4A31-B0D6-2AFD2010D97F}" destId="{A5976845-7F9E-452A-AF0B-8F6429EEF4A0}" srcOrd="0" destOrd="0" presId="urn:microsoft.com/office/officeart/2005/8/layout/orgChart1"/>
    <dgm:cxn modelId="{DCED41A2-E01B-463F-B265-DB0B5C3639AC}" type="presParOf" srcId="{A5976845-7F9E-452A-AF0B-8F6429EEF4A0}" destId="{2EFB7D67-DDBB-494E-8A85-AF3EBCBC0731}" srcOrd="0" destOrd="0" presId="urn:microsoft.com/office/officeart/2005/8/layout/orgChart1"/>
    <dgm:cxn modelId="{F92F48D7-C1F3-4B47-9B61-78BE2FC95845}" type="presParOf" srcId="{2EFB7D67-DDBB-494E-8A85-AF3EBCBC0731}" destId="{ECECFAE6-780B-42E7-9C8E-EDE8901FD69F}" srcOrd="0" destOrd="0" presId="urn:microsoft.com/office/officeart/2005/8/layout/orgChart1"/>
    <dgm:cxn modelId="{B5270C04-5AC6-43C1-906A-F3C337E840DE}" type="presParOf" srcId="{2EFB7D67-DDBB-494E-8A85-AF3EBCBC0731}" destId="{B805A6DC-FC6F-407C-8A60-693A029C1B88}" srcOrd="1" destOrd="0" presId="urn:microsoft.com/office/officeart/2005/8/layout/orgChart1"/>
    <dgm:cxn modelId="{13B06333-B544-409F-9C8E-F9F175F0F317}" type="presParOf" srcId="{A5976845-7F9E-452A-AF0B-8F6429EEF4A0}" destId="{297E4138-0CD5-4995-BB8A-D83437403361}" srcOrd="1" destOrd="0" presId="urn:microsoft.com/office/officeart/2005/8/layout/orgChart1"/>
    <dgm:cxn modelId="{B34956ED-F7A3-445C-A0B5-063F82CFDE0C}" type="presParOf" srcId="{297E4138-0CD5-4995-BB8A-D83437403361}" destId="{C84F1291-9A95-428B-AE15-59DF113E9504}" srcOrd="0" destOrd="0" presId="urn:microsoft.com/office/officeart/2005/8/layout/orgChart1"/>
    <dgm:cxn modelId="{E33B6FD5-C69C-4621-B869-D3202095EA47}" type="presParOf" srcId="{297E4138-0CD5-4995-BB8A-D83437403361}" destId="{3752E222-DBD0-4C59-8740-5B207594F758}" srcOrd="1" destOrd="0" presId="urn:microsoft.com/office/officeart/2005/8/layout/orgChart1"/>
    <dgm:cxn modelId="{D78C3B05-DB0C-43A2-9CA2-D825E40B2AC6}" type="presParOf" srcId="{3752E222-DBD0-4C59-8740-5B207594F758}" destId="{86AA7D8C-F3D1-4A1D-968B-C8119995D9CB}" srcOrd="0" destOrd="0" presId="urn:microsoft.com/office/officeart/2005/8/layout/orgChart1"/>
    <dgm:cxn modelId="{9B95EDA0-AB8B-472B-B8B7-707D639D9A7E}" type="presParOf" srcId="{86AA7D8C-F3D1-4A1D-968B-C8119995D9CB}" destId="{451436ED-0BA3-4208-B340-9A81FC4807F2}" srcOrd="0" destOrd="0" presId="urn:microsoft.com/office/officeart/2005/8/layout/orgChart1"/>
    <dgm:cxn modelId="{BE0138EB-D58A-4DA1-BAC7-006E045921DA}" type="presParOf" srcId="{86AA7D8C-F3D1-4A1D-968B-C8119995D9CB}" destId="{EEBA8C5F-E6BF-4090-AD3C-E4F4BBB94ECC}" srcOrd="1" destOrd="0" presId="urn:microsoft.com/office/officeart/2005/8/layout/orgChart1"/>
    <dgm:cxn modelId="{7C563803-FD0D-4106-BB2E-AE2534906C17}" type="presParOf" srcId="{3752E222-DBD0-4C59-8740-5B207594F758}" destId="{2C614DC5-6320-4F99-8E26-C7E4257A21BB}" srcOrd="1" destOrd="0" presId="urn:microsoft.com/office/officeart/2005/8/layout/orgChart1"/>
    <dgm:cxn modelId="{01F98859-1B3A-4FB9-A565-CB8DA532B06D}" type="presParOf" srcId="{3752E222-DBD0-4C59-8740-5B207594F758}" destId="{554BC6EA-D356-413F-8396-1CFBD1CE5B31}" srcOrd="2" destOrd="0" presId="urn:microsoft.com/office/officeart/2005/8/layout/orgChart1"/>
    <dgm:cxn modelId="{E0477B17-8136-4B0A-917E-9B7FC8D6FBBF}" type="presParOf" srcId="{297E4138-0CD5-4995-BB8A-D83437403361}" destId="{175DA745-F146-432B-9533-2115C3D6DBB4}" srcOrd="2" destOrd="0" presId="urn:microsoft.com/office/officeart/2005/8/layout/orgChart1"/>
    <dgm:cxn modelId="{4E086CE0-BBF4-40D4-A327-93E29BE26214}" type="presParOf" srcId="{297E4138-0CD5-4995-BB8A-D83437403361}" destId="{9DD59FC9-B7D2-4B4E-BCA1-6609A1E2AC07}" srcOrd="3" destOrd="0" presId="urn:microsoft.com/office/officeart/2005/8/layout/orgChart1"/>
    <dgm:cxn modelId="{E273A012-FAF8-4A2A-AAA5-30B152044C88}" type="presParOf" srcId="{9DD59FC9-B7D2-4B4E-BCA1-6609A1E2AC07}" destId="{8186E8DF-6C61-41C7-81C9-D0D0D738B4C2}" srcOrd="0" destOrd="0" presId="urn:microsoft.com/office/officeart/2005/8/layout/orgChart1"/>
    <dgm:cxn modelId="{46E04B97-D9B0-400A-B64B-90E1370C97F6}" type="presParOf" srcId="{8186E8DF-6C61-41C7-81C9-D0D0D738B4C2}" destId="{47FF4941-1BD7-45E1-8D27-960C95597253}" srcOrd="0" destOrd="0" presId="urn:microsoft.com/office/officeart/2005/8/layout/orgChart1"/>
    <dgm:cxn modelId="{27F7DD90-4953-48E6-9E29-C73668B302C4}" type="presParOf" srcId="{8186E8DF-6C61-41C7-81C9-D0D0D738B4C2}" destId="{E266756D-0F84-4588-8DE7-D24C96A9A4B6}" srcOrd="1" destOrd="0" presId="urn:microsoft.com/office/officeart/2005/8/layout/orgChart1"/>
    <dgm:cxn modelId="{3D13F20B-C047-4240-B572-5604A70554BF}" type="presParOf" srcId="{9DD59FC9-B7D2-4B4E-BCA1-6609A1E2AC07}" destId="{DD487C6B-A7F0-41F4-A015-B937265FFEE7}" srcOrd="1" destOrd="0" presId="urn:microsoft.com/office/officeart/2005/8/layout/orgChart1"/>
    <dgm:cxn modelId="{54C25E5A-A5F6-4364-B0D8-1C460530D1F8}" type="presParOf" srcId="{9DD59FC9-B7D2-4B4E-BCA1-6609A1E2AC07}" destId="{8B654E27-C10E-4CD1-BCFE-5CF48590F902}" srcOrd="2" destOrd="0" presId="urn:microsoft.com/office/officeart/2005/8/layout/orgChart1"/>
    <dgm:cxn modelId="{4F44C4F0-5563-4ACB-AF2F-D3C501C62895}" type="presParOf" srcId="{A5976845-7F9E-452A-AF0B-8F6429EEF4A0}" destId="{E1104F33-224E-4C67-87BD-56D4A0D581D0}" srcOrd="2" destOrd="0" presId="urn:microsoft.com/office/officeart/2005/8/layout/orgChart1"/>
    <dgm:cxn modelId="{159863DA-9577-4583-AC4A-2FADD6B19135}" type="presParOf" srcId="{207A4E52-EE27-4A31-B0D6-2AFD2010D97F}" destId="{27ACF683-54F6-4BDA-B151-4D015EF332E4}" srcOrd="1" destOrd="0" presId="urn:microsoft.com/office/officeart/2005/8/layout/orgChart1"/>
    <dgm:cxn modelId="{41DDCE88-88E3-4216-8D18-B88BD7139144}" type="presParOf" srcId="{27ACF683-54F6-4BDA-B151-4D015EF332E4}" destId="{59000C0C-A425-4461-B665-B3FF1482CC2F}" srcOrd="0" destOrd="0" presId="urn:microsoft.com/office/officeart/2005/8/layout/orgChart1"/>
    <dgm:cxn modelId="{D85C2827-CDA9-4384-A303-596E3186532F}" type="presParOf" srcId="{59000C0C-A425-4461-B665-B3FF1482CC2F}" destId="{7946ADAB-E284-4535-A11C-5A2FA874793A}" srcOrd="0" destOrd="0" presId="urn:microsoft.com/office/officeart/2005/8/layout/orgChart1"/>
    <dgm:cxn modelId="{7E643BDC-B6B0-4867-BC37-E96CE720DADE}" type="presParOf" srcId="{59000C0C-A425-4461-B665-B3FF1482CC2F}" destId="{958402BC-1F27-4BCA-986B-BFE8A0BC1817}" srcOrd="1" destOrd="0" presId="urn:microsoft.com/office/officeart/2005/8/layout/orgChart1"/>
    <dgm:cxn modelId="{914074C4-36D4-496D-A7CA-56156B47FE77}" type="presParOf" srcId="{27ACF683-54F6-4BDA-B151-4D015EF332E4}" destId="{948EEC0A-79B7-4E56-A525-B1266BE8A004}" srcOrd="1" destOrd="0" presId="urn:microsoft.com/office/officeart/2005/8/layout/orgChart1"/>
    <dgm:cxn modelId="{7EDA8856-FC9C-4229-B795-8606E74A17CD}" type="presParOf" srcId="{948EEC0A-79B7-4E56-A525-B1266BE8A004}" destId="{01FF1B59-9735-4894-B6CF-CC6BA19BFD7F}" srcOrd="0" destOrd="0" presId="urn:microsoft.com/office/officeart/2005/8/layout/orgChart1"/>
    <dgm:cxn modelId="{7B30F48B-D516-4FFE-942E-BD4AAA100ED3}" type="presParOf" srcId="{948EEC0A-79B7-4E56-A525-B1266BE8A004}" destId="{C312E0CC-1B5C-4F5E-8589-261DD04539FA}" srcOrd="1" destOrd="0" presId="urn:microsoft.com/office/officeart/2005/8/layout/orgChart1"/>
    <dgm:cxn modelId="{7AD5AC49-A237-4BF6-AD34-AC093A4F72F3}" type="presParOf" srcId="{C312E0CC-1B5C-4F5E-8589-261DD04539FA}" destId="{B9DDA244-F3CB-4E0E-A53D-44881F6DBD25}" srcOrd="0" destOrd="0" presId="urn:microsoft.com/office/officeart/2005/8/layout/orgChart1"/>
    <dgm:cxn modelId="{9D230F50-C728-4FE0-BED6-73E583BE091B}" type="presParOf" srcId="{B9DDA244-F3CB-4E0E-A53D-44881F6DBD25}" destId="{A5A0F1E8-15EF-4DE9-93F3-C40C7A9AF484}" srcOrd="0" destOrd="0" presId="urn:microsoft.com/office/officeart/2005/8/layout/orgChart1"/>
    <dgm:cxn modelId="{7274A785-4CDE-4792-BC7C-BC0E69808A46}" type="presParOf" srcId="{B9DDA244-F3CB-4E0E-A53D-44881F6DBD25}" destId="{0901710B-6AFB-436B-88F2-4444E59D953E}" srcOrd="1" destOrd="0" presId="urn:microsoft.com/office/officeart/2005/8/layout/orgChart1"/>
    <dgm:cxn modelId="{52299CCD-0FF6-431F-9AD2-46CCB0B7E13B}" type="presParOf" srcId="{C312E0CC-1B5C-4F5E-8589-261DD04539FA}" destId="{50C63509-107D-4004-8DA8-3DDF7D979332}" srcOrd="1" destOrd="0" presId="urn:microsoft.com/office/officeart/2005/8/layout/orgChart1"/>
    <dgm:cxn modelId="{D91404A7-738A-41A5-B803-70A1D6798492}" type="presParOf" srcId="{50C63509-107D-4004-8DA8-3DDF7D979332}" destId="{964C2ACA-7FEA-4B8D-ACA1-AF26A12C998A}" srcOrd="0" destOrd="0" presId="urn:microsoft.com/office/officeart/2005/8/layout/orgChart1"/>
    <dgm:cxn modelId="{0023D0D6-3B01-44C9-ACEF-6F8EA9539E92}" type="presParOf" srcId="{50C63509-107D-4004-8DA8-3DDF7D979332}" destId="{2E94C048-1244-4451-BB78-4A83184B43D3}" srcOrd="1" destOrd="0" presId="urn:microsoft.com/office/officeart/2005/8/layout/orgChart1"/>
    <dgm:cxn modelId="{D6C12D7F-F6B8-41B7-B726-64718CDFB393}" type="presParOf" srcId="{2E94C048-1244-4451-BB78-4A83184B43D3}" destId="{A8CE598E-C159-46CD-A1A3-13260698DD83}" srcOrd="0" destOrd="0" presId="urn:microsoft.com/office/officeart/2005/8/layout/orgChart1"/>
    <dgm:cxn modelId="{1B220C22-5502-454A-959C-9B4758B50A83}" type="presParOf" srcId="{A8CE598E-C159-46CD-A1A3-13260698DD83}" destId="{7B9C8B93-0172-46AC-A2A5-9F7414B1742C}" srcOrd="0" destOrd="0" presId="urn:microsoft.com/office/officeart/2005/8/layout/orgChart1"/>
    <dgm:cxn modelId="{CCE4A0F0-48E8-4EF0-99E6-73A48639B60D}" type="presParOf" srcId="{A8CE598E-C159-46CD-A1A3-13260698DD83}" destId="{73846EAB-77C1-45F8-9A16-86D1EBE0B4EE}" srcOrd="1" destOrd="0" presId="urn:microsoft.com/office/officeart/2005/8/layout/orgChart1"/>
    <dgm:cxn modelId="{C514A449-067D-40A3-8A7C-B40E5B406CF3}" type="presParOf" srcId="{2E94C048-1244-4451-BB78-4A83184B43D3}" destId="{684C153A-E1B2-40D4-A935-9BFF9D7160F7}" srcOrd="1" destOrd="0" presId="urn:microsoft.com/office/officeart/2005/8/layout/orgChart1"/>
    <dgm:cxn modelId="{8BF3F779-7EA0-4BB6-8293-0F7AC0D51900}" type="presParOf" srcId="{684C153A-E1B2-40D4-A935-9BFF9D7160F7}" destId="{9907625A-F8E8-49CB-8E5D-244FBA09AF99}" srcOrd="0" destOrd="0" presId="urn:microsoft.com/office/officeart/2005/8/layout/orgChart1"/>
    <dgm:cxn modelId="{2F0C3845-17D9-41E4-8C86-DC99BBD78328}" type="presParOf" srcId="{684C153A-E1B2-40D4-A935-9BFF9D7160F7}" destId="{6DDF994D-A9BA-47BE-8219-E317801BAED9}" srcOrd="1" destOrd="0" presId="urn:microsoft.com/office/officeart/2005/8/layout/orgChart1"/>
    <dgm:cxn modelId="{8204AAC0-449A-4A44-8B54-20BF57D8121A}" type="presParOf" srcId="{6DDF994D-A9BA-47BE-8219-E317801BAED9}" destId="{93B34A7D-3FF9-4EFA-B6F7-1516C05D7997}" srcOrd="0" destOrd="0" presId="urn:microsoft.com/office/officeart/2005/8/layout/orgChart1"/>
    <dgm:cxn modelId="{7386F06C-5B80-4630-86E9-51E7FFA28D17}" type="presParOf" srcId="{93B34A7D-3FF9-4EFA-B6F7-1516C05D7997}" destId="{11E91BE8-DBCE-4903-AB01-9254885D033D}" srcOrd="0" destOrd="0" presId="urn:microsoft.com/office/officeart/2005/8/layout/orgChart1"/>
    <dgm:cxn modelId="{69B69F68-6E08-4B97-B635-358C11B4E52A}" type="presParOf" srcId="{93B34A7D-3FF9-4EFA-B6F7-1516C05D7997}" destId="{0EE5FCAD-AB34-48CE-B33C-BEAA1B25C30D}" srcOrd="1" destOrd="0" presId="urn:microsoft.com/office/officeart/2005/8/layout/orgChart1"/>
    <dgm:cxn modelId="{0BF5D101-F47A-4874-9DB0-E0C873596F6B}" type="presParOf" srcId="{6DDF994D-A9BA-47BE-8219-E317801BAED9}" destId="{A5D72FC9-19BA-4AB5-854F-5C142C8CDD11}" srcOrd="1" destOrd="0" presId="urn:microsoft.com/office/officeart/2005/8/layout/orgChart1"/>
    <dgm:cxn modelId="{28A8C427-123F-4E70-85A0-1719E5F20B56}" type="presParOf" srcId="{6DDF994D-A9BA-47BE-8219-E317801BAED9}" destId="{BE73FEE7-A6D3-43EF-9CDA-5DDF11B6796E}" srcOrd="2" destOrd="0" presId="urn:microsoft.com/office/officeart/2005/8/layout/orgChart1"/>
    <dgm:cxn modelId="{649F7A7E-E9F7-48C9-886D-6BB540EDDFE8}" type="presParOf" srcId="{684C153A-E1B2-40D4-A935-9BFF9D7160F7}" destId="{2CA5E375-E371-4488-BE30-66999F0A4389}" srcOrd="2" destOrd="0" presId="urn:microsoft.com/office/officeart/2005/8/layout/orgChart1"/>
    <dgm:cxn modelId="{563DDB22-C03D-4075-9EE0-3FB9A5A9492A}" type="presParOf" srcId="{684C153A-E1B2-40D4-A935-9BFF9D7160F7}" destId="{50B4A8C8-4D16-4814-BF8B-7A3E33C0DEA9}" srcOrd="3" destOrd="0" presId="urn:microsoft.com/office/officeart/2005/8/layout/orgChart1"/>
    <dgm:cxn modelId="{475BEC18-88B1-49BF-90D9-0C741573A4E1}" type="presParOf" srcId="{50B4A8C8-4D16-4814-BF8B-7A3E33C0DEA9}" destId="{991332DB-630A-43E7-BD40-B0F23744893D}" srcOrd="0" destOrd="0" presId="urn:microsoft.com/office/officeart/2005/8/layout/orgChart1"/>
    <dgm:cxn modelId="{FBE0D4A8-46BE-40FC-AB75-E3FB2450B729}" type="presParOf" srcId="{991332DB-630A-43E7-BD40-B0F23744893D}" destId="{CE8F47B7-8E71-4724-A6DF-0654F6166876}" srcOrd="0" destOrd="0" presId="urn:microsoft.com/office/officeart/2005/8/layout/orgChart1"/>
    <dgm:cxn modelId="{1C85C2FD-2E00-4CFC-B8CE-C35360F88BEC}" type="presParOf" srcId="{991332DB-630A-43E7-BD40-B0F23744893D}" destId="{C6740BDC-F2D8-478E-B7B7-E4A07A3A38B8}" srcOrd="1" destOrd="0" presId="urn:microsoft.com/office/officeart/2005/8/layout/orgChart1"/>
    <dgm:cxn modelId="{8EED5FDA-1A94-4186-8B7F-9D8900778EDB}" type="presParOf" srcId="{50B4A8C8-4D16-4814-BF8B-7A3E33C0DEA9}" destId="{1A2039F6-18DA-44B7-8A05-FE40A23A9CFF}" srcOrd="1" destOrd="0" presId="urn:microsoft.com/office/officeart/2005/8/layout/orgChart1"/>
    <dgm:cxn modelId="{5D6AF559-8D88-4671-A4B9-786346494F2C}" type="presParOf" srcId="{50B4A8C8-4D16-4814-BF8B-7A3E33C0DEA9}" destId="{FD91B9BE-2949-4046-B597-EFC3A105C599}" srcOrd="2" destOrd="0" presId="urn:microsoft.com/office/officeart/2005/8/layout/orgChart1"/>
    <dgm:cxn modelId="{117A04E8-0FD1-48B5-87A9-1087418E84CF}" type="presParOf" srcId="{684C153A-E1B2-40D4-A935-9BFF9D7160F7}" destId="{BF1DED1B-FB2B-45C0-9F04-E4360AA23B64}" srcOrd="4" destOrd="0" presId="urn:microsoft.com/office/officeart/2005/8/layout/orgChart1"/>
    <dgm:cxn modelId="{926ABA88-0D1F-4FA5-B3E2-8782D967A79E}" type="presParOf" srcId="{684C153A-E1B2-40D4-A935-9BFF9D7160F7}" destId="{50168F60-16C1-4896-B15E-F36D1E3709A1}" srcOrd="5" destOrd="0" presId="urn:microsoft.com/office/officeart/2005/8/layout/orgChart1"/>
    <dgm:cxn modelId="{5EAC848E-33DE-4F88-8D5F-A03E88D29B59}" type="presParOf" srcId="{50168F60-16C1-4896-B15E-F36D1E3709A1}" destId="{6FA7B6C9-9EA4-435E-AEFB-101F63CE96E5}" srcOrd="0" destOrd="0" presId="urn:microsoft.com/office/officeart/2005/8/layout/orgChart1"/>
    <dgm:cxn modelId="{0E8D1EBB-D30C-43CE-8E9E-285F705D252F}" type="presParOf" srcId="{6FA7B6C9-9EA4-435E-AEFB-101F63CE96E5}" destId="{E4BA7700-008B-4901-BF20-F931679083D4}" srcOrd="0" destOrd="0" presId="urn:microsoft.com/office/officeart/2005/8/layout/orgChart1"/>
    <dgm:cxn modelId="{5B04BB62-6350-40DB-AD21-16B7DBAB8ABF}" type="presParOf" srcId="{6FA7B6C9-9EA4-435E-AEFB-101F63CE96E5}" destId="{B4E87831-19FD-410A-9D04-42B90DC74160}" srcOrd="1" destOrd="0" presId="urn:microsoft.com/office/officeart/2005/8/layout/orgChart1"/>
    <dgm:cxn modelId="{A4FBF9EA-E64B-44B9-A46B-D4536E2E28A7}" type="presParOf" srcId="{50168F60-16C1-4896-B15E-F36D1E3709A1}" destId="{415FCA07-6119-4B09-AE9A-1A9BA21EB8AE}" srcOrd="1" destOrd="0" presId="urn:microsoft.com/office/officeart/2005/8/layout/orgChart1"/>
    <dgm:cxn modelId="{A9A9E33A-1BE4-48B1-9232-33A856193DDC}" type="presParOf" srcId="{50168F60-16C1-4896-B15E-F36D1E3709A1}" destId="{1F0F23BA-8D76-4965-8B24-09A8CB2B4D2D}" srcOrd="2" destOrd="0" presId="urn:microsoft.com/office/officeart/2005/8/layout/orgChart1"/>
    <dgm:cxn modelId="{DE7B8688-84D5-4D80-80DB-A6907061FEF7}" type="presParOf" srcId="{2E94C048-1244-4451-BB78-4A83184B43D3}" destId="{725C0B92-B26A-41A4-A6AB-61C9ED5AF176}" srcOrd="2" destOrd="0" presId="urn:microsoft.com/office/officeart/2005/8/layout/orgChart1"/>
    <dgm:cxn modelId="{5FC76450-3B7C-410E-8D87-E88E60F93CDF}" type="presParOf" srcId="{50C63509-107D-4004-8DA8-3DDF7D979332}" destId="{2D5E0EF3-E424-4AE3-8173-A55232BBBA88}" srcOrd="2" destOrd="0" presId="urn:microsoft.com/office/officeart/2005/8/layout/orgChart1"/>
    <dgm:cxn modelId="{908530CC-362B-4E31-93E6-C0A0383CEE52}" type="presParOf" srcId="{50C63509-107D-4004-8DA8-3DDF7D979332}" destId="{C2568B60-2157-4546-99E7-28E3DF011677}" srcOrd="3" destOrd="0" presId="urn:microsoft.com/office/officeart/2005/8/layout/orgChart1"/>
    <dgm:cxn modelId="{E5A2DEAA-0AB7-434B-9967-75A4B6333444}" type="presParOf" srcId="{C2568B60-2157-4546-99E7-28E3DF011677}" destId="{F296D43D-E4F5-4599-992B-FC222AF777A1}" srcOrd="0" destOrd="0" presId="urn:microsoft.com/office/officeart/2005/8/layout/orgChart1"/>
    <dgm:cxn modelId="{B3163018-0E4D-4886-83D9-E92CBC0C54F7}" type="presParOf" srcId="{F296D43D-E4F5-4599-992B-FC222AF777A1}" destId="{5FE10D2E-A438-406D-B0AE-04DC23A0F892}" srcOrd="0" destOrd="0" presId="urn:microsoft.com/office/officeart/2005/8/layout/orgChart1"/>
    <dgm:cxn modelId="{4BD0A6B3-E434-4D82-BEA0-934225EF4E9C}" type="presParOf" srcId="{F296D43D-E4F5-4599-992B-FC222AF777A1}" destId="{6C72B082-4FBA-41EE-8E2C-D413D56BF344}" srcOrd="1" destOrd="0" presId="urn:microsoft.com/office/officeart/2005/8/layout/orgChart1"/>
    <dgm:cxn modelId="{7E5F9F8F-D7A7-42DA-BAB1-DED290C198A9}" type="presParOf" srcId="{C2568B60-2157-4546-99E7-28E3DF011677}" destId="{CCA8CEEB-81FB-4640-BCB1-FA25F4E17651}" srcOrd="1" destOrd="0" presId="urn:microsoft.com/office/officeart/2005/8/layout/orgChart1"/>
    <dgm:cxn modelId="{3D21339A-C0F0-4AE2-9443-1C777B45C744}" type="presParOf" srcId="{C2568B60-2157-4546-99E7-28E3DF011677}" destId="{314615B8-B8CB-41D2-A258-56DE7B9156D2}" srcOrd="2" destOrd="0" presId="urn:microsoft.com/office/officeart/2005/8/layout/orgChart1"/>
    <dgm:cxn modelId="{812087F4-5BF8-4BAA-81C2-5EAE6CD84022}" type="presParOf" srcId="{C312E0CC-1B5C-4F5E-8589-261DD04539FA}" destId="{80739BC9-2D04-4F2E-A9F9-B96530E32981}" srcOrd="2" destOrd="0" presId="urn:microsoft.com/office/officeart/2005/8/layout/orgChart1"/>
    <dgm:cxn modelId="{2FA126C9-48C4-42D9-A8EC-776D09540EA0}" type="presParOf" srcId="{948EEC0A-79B7-4E56-A525-B1266BE8A004}" destId="{3F98BAA1-160D-41CE-8E39-B7A7730906B1}" srcOrd="2" destOrd="0" presId="urn:microsoft.com/office/officeart/2005/8/layout/orgChart1"/>
    <dgm:cxn modelId="{0C3CE2B5-5164-4E36-A0CF-C4329E2E50E3}" type="presParOf" srcId="{948EEC0A-79B7-4E56-A525-B1266BE8A004}" destId="{1F46C3AB-5CAD-4C1A-BB15-62F5C2483C80}" srcOrd="3" destOrd="0" presId="urn:microsoft.com/office/officeart/2005/8/layout/orgChart1"/>
    <dgm:cxn modelId="{6CF81F37-F81A-4C0D-A26C-C835EA819A30}" type="presParOf" srcId="{1F46C3AB-5CAD-4C1A-BB15-62F5C2483C80}" destId="{DB38084E-7A06-4437-AFB2-39A1C28565D0}" srcOrd="0" destOrd="0" presId="urn:microsoft.com/office/officeart/2005/8/layout/orgChart1"/>
    <dgm:cxn modelId="{BAC99CD2-BE4E-40A6-87DC-2CB695091016}" type="presParOf" srcId="{DB38084E-7A06-4437-AFB2-39A1C28565D0}" destId="{E9717B86-12FF-4C77-9404-650EF65DD47C}" srcOrd="0" destOrd="0" presId="urn:microsoft.com/office/officeart/2005/8/layout/orgChart1"/>
    <dgm:cxn modelId="{0C46C152-AF33-4D1B-B7CD-B9C1FA209EF0}" type="presParOf" srcId="{DB38084E-7A06-4437-AFB2-39A1C28565D0}" destId="{FD7A4536-9B0D-49F4-AE7E-E52BE000AAC8}" srcOrd="1" destOrd="0" presId="urn:microsoft.com/office/officeart/2005/8/layout/orgChart1"/>
    <dgm:cxn modelId="{70F4FF17-88A1-4B04-A883-A6D191294FD5}" type="presParOf" srcId="{1F46C3AB-5CAD-4C1A-BB15-62F5C2483C80}" destId="{758C604A-C231-474F-8984-2F0BCDC2FE3C}" srcOrd="1" destOrd="0" presId="urn:microsoft.com/office/officeart/2005/8/layout/orgChart1"/>
    <dgm:cxn modelId="{CF6FC5C0-1E30-45F1-9899-1DD6370C7E7D}" type="presParOf" srcId="{1F46C3AB-5CAD-4C1A-BB15-62F5C2483C80}" destId="{C7051583-0ABB-46F2-9E3E-EC9BEC6ECA6B}" srcOrd="2" destOrd="0" presId="urn:microsoft.com/office/officeart/2005/8/layout/orgChart1"/>
    <dgm:cxn modelId="{9462CF83-3024-47F9-9F61-884FF77F18B4}" type="presParOf" srcId="{27ACF683-54F6-4BDA-B151-4D015EF332E4}" destId="{A3FAFFCB-6CF9-4EA9-AD8D-7060087C56FB}"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73511-C2DA-4F5F-9CD7-061B101C3694}" type="doc">
      <dgm:prSet loTypeId="urn:microsoft.com/office/officeart/2009/3/layout/HorizontalOrganizationChart" loCatId="hierarchy" qsTypeId="urn:microsoft.com/office/officeart/2005/8/quickstyle/simple3" qsCatId="simple" csTypeId="urn:microsoft.com/office/officeart/2005/8/colors/colorful3" csCatId="colorful"/>
      <dgm:spPr/>
      <dgm:t>
        <a:bodyPr/>
        <a:lstStyle/>
        <a:p>
          <a:endParaRPr lang="en-US"/>
        </a:p>
      </dgm:t>
    </dgm:pt>
    <dgm:pt modelId="{41AAB230-EFB4-4565-85B2-D329B13D362E}">
      <dgm:prSet/>
      <dgm:spPr/>
      <dgm:t>
        <a:bodyPr/>
        <a:lstStyle/>
        <a:p>
          <a:pPr rtl="0"/>
          <a:r>
            <a:rPr lang="en-US" smtClean="0"/>
            <a:t>Time Division Multiplexing</a:t>
          </a:r>
          <a:endParaRPr lang="en-US"/>
        </a:p>
      </dgm:t>
    </dgm:pt>
    <dgm:pt modelId="{385FA227-628D-45B5-97FF-AC27A63B0A01}" type="parTrans" cxnId="{6FA56759-8F1A-48E0-9732-13D8DC0EF7F8}">
      <dgm:prSet/>
      <dgm:spPr/>
      <dgm:t>
        <a:bodyPr/>
        <a:lstStyle/>
        <a:p>
          <a:endParaRPr lang="en-US"/>
        </a:p>
      </dgm:t>
    </dgm:pt>
    <dgm:pt modelId="{96B7A1B8-E786-46D9-B214-844505ACD8B4}" type="sibTrans" cxnId="{6FA56759-8F1A-48E0-9732-13D8DC0EF7F8}">
      <dgm:prSet/>
      <dgm:spPr/>
      <dgm:t>
        <a:bodyPr/>
        <a:lstStyle/>
        <a:p>
          <a:endParaRPr lang="en-US"/>
        </a:p>
      </dgm:t>
    </dgm:pt>
    <dgm:pt modelId="{EEADCFE5-E445-40B1-B2FA-9D9B804129A9}">
      <dgm:prSet/>
      <dgm:spPr/>
      <dgm:t>
        <a:bodyPr/>
        <a:lstStyle/>
        <a:p>
          <a:pPr rtl="0"/>
          <a:r>
            <a:rPr lang="en-US" smtClean="0"/>
            <a:t>Synchronous Time Division Multiplexing</a:t>
          </a:r>
          <a:endParaRPr lang="en-US"/>
        </a:p>
      </dgm:t>
    </dgm:pt>
    <dgm:pt modelId="{2B471942-8DBD-4F6A-A852-5862493AC1FA}" type="parTrans" cxnId="{0AD44180-0462-4C09-A779-CE9233B606D1}">
      <dgm:prSet/>
      <dgm:spPr/>
      <dgm:t>
        <a:bodyPr/>
        <a:lstStyle/>
        <a:p>
          <a:endParaRPr lang="en-US"/>
        </a:p>
      </dgm:t>
    </dgm:pt>
    <dgm:pt modelId="{06CEA1A4-98AA-4E3A-B986-6B923E4BD134}" type="sibTrans" cxnId="{0AD44180-0462-4C09-A779-CE9233B606D1}">
      <dgm:prSet/>
      <dgm:spPr/>
      <dgm:t>
        <a:bodyPr/>
        <a:lstStyle/>
        <a:p>
          <a:endParaRPr lang="en-US"/>
        </a:p>
      </dgm:t>
    </dgm:pt>
    <dgm:pt modelId="{4764E9B9-A11A-4ADA-A1D3-2A5D6EE37A36}">
      <dgm:prSet/>
      <dgm:spPr/>
      <dgm:t>
        <a:bodyPr/>
        <a:lstStyle/>
        <a:p>
          <a:pPr rtl="0"/>
          <a:r>
            <a:rPr lang="en-US" smtClean="0"/>
            <a:t>Statistical Time Division Multiplexing</a:t>
          </a:r>
          <a:endParaRPr lang="en-US"/>
        </a:p>
      </dgm:t>
    </dgm:pt>
    <dgm:pt modelId="{E121FE33-3DBB-49E6-8250-58E94CDBD899}" type="parTrans" cxnId="{36634342-4942-41B7-8DCF-3C8E637E4D01}">
      <dgm:prSet/>
      <dgm:spPr/>
      <dgm:t>
        <a:bodyPr/>
        <a:lstStyle/>
        <a:p>
          <a:endParaRPr lang="en-US"/>
        </a:p>
      </dgm:t>
    </dgm:pt>
    <dgm:pt modelId="{51F00AAA-7CB4-4E47-B6D9-0CB0CD6A99EF}" type="sibTrans" cxnId="{36634342-4942-41B7-8DCF-3C8E637E4D01}">
      <dgm:prSet/>
      <dgm:spPr/>
      <dgm:t>
        <a:bodyPr/>
        <a:lstStyle/>
        <a:p>
          <a:endParaRPr lang="en-US"/>
        </a:p>
      </dgm:t>
    </dgm:pt>
    <dgm:pt modelId="{F8A12778-8911-4DA8-B575-3B2C3814AD5E}" type="pres">
      <dgm:prSet presAssocID="{03173511-C2DA-4F5F-9CD7-061B101C3694}" presName="hierChild1" presStyleCnt="0">
        <dgm:presLayoutVars>
          <dgm:orgChart val="1"/>
          <dgm:chPref val="1"/>
          <dgm:dir/>
          <dgm:animOne val="branch"/>
          <dgm:animLvl val="lvl"/>
          <dgm:resizeHandles/>
        </dgm:presLayoutVars>
      </dgm:prSet>
      <dgm:spPr/>
      <dgm:t>
        <a:bodyPr/>
        <a:lstStyle/>
        <a:p>
          <a:endParaRPr lang="en-US"/>
        </a:p>
      </dgm:t>
    </dgm:pt>
    <dgm:pt modelId="{CFBE08E7-B18F-486F-8587-D5A1A569E4DD}" type="pres">
      <dgm:prSet presAssocID="{41AAB230-EFB4-4565-85B2-D329B13D362E}" presName="hierRoot1" presStyleCnt="0">
        <dgm:presLayoutVars>
          <dgm:hierBranch val="init"/>
        </dgm:presLayoutVars>
      </dgm:prSet>
      <dgm:spPr/>
    </dgm:pt>
    <dgm:pt modelId="{B0A71D57-931D-4E72-9E57-004D38EE3DF6}" type="pres">
      <dgm:prSet presAssocID="{41AAB230-EFB4-4565-85B2-D329B13D362E}" presName="rootComposite1" presStyleCnt="0"/>
      <dgm:spPr/>
    </dgm:pt>
    <dgm:pt modelId="{642AFF2E-35A6-4243-B298-A4C01EBB2F8D}" type="pres">
      <dgm:prSet presAssocID="{41AAB230-EFB4-4565-85B2-D329B13D362E}" presName="rootText1" presStyleLbl="node0" presStyleIdx="0" presStyleCnt="1">
        <dgm:presLayoutVars>
          <dgm:chPref val="3"/>
        </dgm:presLayoutVars>
      </dgm:prSet>
      <dgm:spPr/>
      <dgm:t>
        <a:bodyPr/>
        <a:lstStyle/>
        <a:p>
          <a:endParaRPr lang="en-US"/>
        </a:p>
      </dgm:t>
    </dgm:pt>
    <dgm:pt modelId="{CB027320-E9AB-434A-9717-7EC9BC54023F}" type="pres">
      <dgm:prSet presAssocID="{41AAB230-EFB4-4565-85B2-D329B13D362E}" presName="rootConnector1" presStyleLbl="node1" presStyleIdx="0" presStyleCnt="0"/>
      <dgm:spPr/>
      <dgm:t>
        <a:bodyPr/>
        <a:lstStyle/>
        <a:p>
          <a:endParaRPr lang="en-US"/>
        </a:p>
      </dgm:t>
    </dgm:pt>
    <dgm:pt modelId="{A9EDC107-58DD-4260-B15D-2F8DB0827284}" type="pres">
      <dgm:prSet presAssocID="{41AAB230-EFB4-4565-85B2-D329B13D362E}" presName="hierChild2" presStyleCnt="0"/>
      <dgm:spPr/>
    </dgm:pt>
    <dgm:pt modelId="{235CC678-B04F-4A27-9137-7E5398859077}" type="pres">
      <dgm:prSet presAssocID="{2B471942-8DBD-4F6A-A852-5862493AC1FA}" presName="Name64" presStyleLbl="parChTrans1D2" presStyleIdx="0" presStyleCnt="2"/>
      <dgm:spPr/>
      <dgm:t>
        <a:bodyPr/>
        <a:lstStyle/>
        <a:p>
          <a:endParaRPr lang="en-US"/>
        </a:p>
      </dgm:t>
    </dgm:pt>
    <dgm:pt modelId="{049D2CDB-7C34-44F1-94AA-33D442DBF0CC}" type="pres">
      <dgm:prSet presAssocID="{EEADCFE5-E445-40B1-B2FA-9D9B804129A9}" presName="hierRoot2" presStyleCnt="0">
        <dgm:presLayoutVars>
          <dgm:hierBranch val="init"/>
        </dgm:presLayoutVars>
      </dgm:prSet>
      <dgm:spPr/>
    </dgm:pt>
    <dgm:pt modelId="{802461DF-0BDB-436C-97D9-66CFFBD05359}" type="pres">
      <dgm:prSet presAssocID="{EEADCFE5-E445-40B1-B2FA-9D9B804129A9}" presName="rootComposite" presStyleCnt="0"/>
      <dgm:spPr/>
    </dgm:pt>
    <dgm:pt modelId="{6FAC38AB-2D00-444E-9A2B-7C931AEABEA6}" type="pres">
      <dgm:prSet presAssocID="{EEADCFE5-E445-40B1-B2FA-9D9B804129A9}" presName="rootText" presStyleLbl="node2" presStyleIdx="0" presStyleCnt="2">
        <dgm:presLayoutVars>
          <dgm:chPref val="3"/>
        </dgm:presLayoutVars>
      </dgm:prSet>
      <dgm:spPr/>
      <dgm:t>
        <a:bodyPr/>
        <a:lstStyle/>
        <a:p>
          <a:endParaRPr lang="en-US"/>
        </a:p>
      </dgm:t>
    </dgm:pt>
    <dgm:pt modelId="{9030B686-368D-41FC-9D58-9C4901C50D6E}" type="pres">
      <dgm:prSet presAssocID="{EEADCFE5-E445-40B1-B2FA-9D9B804129A9}" presName="rootConnector" presStyleLbl="node2" presStyleIdx="0" presStyleCnt="2"/>
      <dgm:spPr/>
      <dgm:t>
        <a:bodyPr/>
        <a:lstStyle/>
        <a:p>
          <a:endParaRPr lang="en-US"/>
        </a:p>
      </dgm:t>
    </dgm:pt>
    <dgm:pt modelId="{340EA5A6-E02E-416B-8F42-705C2929219C}" type="pres">
      <dgm:prSet presAssocID="{EEADCFE5-E445-40B1-B2FA-9D9B804129A9}" presName="hierChild4" presStyleCnt="0"/>
      <dgm:spPr/>
    </dgm:pt>
    <dgm:pt modelId="{268A2F42-AA75-4E65-AA11-EFC2304250F1}" type="pres">
      <dgm:prSet presAssocID="{EEADCFE5-E445-40B1-B2FA-9D9B804129A9}" presName="hierChild5" presStyleCnt="0"/>
      <dgm:spPr/>
    </dgm:pt>
    <dgm:pt modelId="{111EA735-3BDA-4395-BBC0-5F22984E3FD2}" type="pres">
      <dgm:prSet presAssocID="{E121FE33-3DBB-49E6-8250-58E94CDBD899}" presName="Name64" presStyleLbl="parChTrans1D2" presStyleIdx="1" presStyleCnt="2"/>
      <dgm:spPr/>
      <dgm:t>
        <a:bodyPr/>
        <a:lstStyle/>
        <a:p>
          <a:endParaRPr lang="en-US"/>
        </a:p>
      </dgm:t>
    </dgm:pt>
    <dgm:pt modelId="{B5E6C733-B63B-41C8-9FBE-E405993FB2C2}" type="pres">
      <dgm:prSet presAssocID="{4764E9B9-A11A-4ADA-A1D3-2A5D6EE37A36}" presName="hierRoot2" presStyleCnt="0">
        <dgm:presLayoutVars>
          <dgm:hierBranch val="init"/>
        </dgm:presLayoutVars>
      </dgm:prSet>
      <dgm:spPr/>
    </dgm:pt>
    <dgm:pt modelId="{D02FFEBE-EF94-4791-89E3-0F7D6268660F}" type="pres">
      <dgm:prSet presAssocID="{4764E9B9-A11A-4ADA-A1D3-2A5D6EE37A36}" presName="rootComposite" presStyleCnt="0"/>
      <dgm:spPr/>
    </dgm:pt>
    <dgm:pt modelId="{280E3B01-A5D9-435A-8442-7B728ADAD7E5}" type="pres">
      <dgm:prSet presAssocID="{4764E9B9-A11A-4ADA-A1D3-2A5D6EE37A36}" presName="rootText" presStyleLbl="node2" presStyleIdx="1" presStyleCnt="2">
        <dgm:presLayoutVars>
          <dgm:chPref val="3"/>
        </dgm:presLayoutVars>
      </dgm:prSet>
      <dgm:spPr/>
      <dgm:t>
        <a:bodyPr/>
        <a:lstStyle/>
        <a:p>
          <a:endParaRPr lang="en-US"/>
        </a:p>
      </dgm:t>
    </dgm:pt>
    <dgm:pt modelId="{4EF29209-5D70-4623-8F82-5D7D897BAB60}" type="pres">
      <dgm:prSet presAssocID="{4764E9B9-A11A-4ADA-A1D3-2A5D6EE37A36}" presName="rootConnector" presStyleLbl="node2" presStyleIdx="1" presStyleCnt="2"/>
      <dgm:spPr/>
      <dgm:t>
        <a:bodyPr/>
        <a:lstStyle/>
        <a:p>
          <a:endParaRPr lang="en-US"/>
        </a:p>
      </dgm:t>
    </dgm:pt>
    <dgm:pt modelId="{6FCBCF42-51F3-4D79-A308-4144CC078027}" type="pres">
      <dgm:prSet presAssocID="{4764E9B9-A11A-4ADA-A1D3-2A5D6EE37A36}" presName="hierChild4" presStyleCnt="0"/>
      <dgm:spPr/>
    </dgm:pt>
    <dgm:pt modelId="{B3A8921C-3C9A-4BA7-AFDC-4F315BF0B57C}" type="pres">
      <dgm:prSet presAssocID="{4764E9B9-A11A-4ADA-A1D3-2A5D6EE37A36}" presName="hierChild5" presStyleCnt="0"/>
      <dgm:spPr/>
    </dgm:pt>
    <dgm:pt modelId="{A850E57A-D8C2-45BC-936F-7FA40B535C77}" type="pres">
      <dgm:prSet presAssocID="{41AAB230-EFB4-4565-85B2-D329B13D362E}" presName="hierChild3" presStyleCnt="0"/>
      <dgm:spPr/>
    </dgm:pt>
  </dgm:ptLst>
  <dgm:cxnLst>
    <dgm:cxn modelId="{92E9323F-9D4A-40B9-A048-E60EFB36EF0E}" type="presOf" srcId="{41AAB230-EFB4-4565-85B2-D329B13D362E}" destId="{642AFF2E-35A6-4243-B298-A4C01EBB2F8D}" srcOrd="0" destOrd="0" presId="urn:microsoft.com/office/officeart/2009/3/layout/HorizontalOrganizationChart"/>
    <dgm:cxn modelId="{6FA56759-8F1A-48E0-9732-13D8DC0EF7F8}" srcId="{03173511-C2DA-4F5F-9CD7-061B101C3694}" destId="{41AAB230-EFB4-4565-85B2-D329B13D362E}" srcOrd="0" destOrd="0" parTransId="{385FA227-628D-45B5-97FF-AC27A63B0A01}" sibTransId="{96B7A1B8-E786-46D9-B214-844505ACD8B4}"/>
    <dgm:cxn modelId="{15D37598-7685-4E3B-BE5D-CEE4EF9C3C10}" type="presOf" srcId="{41AAB230-EFB4-4565-85B2-D329B13D362E}" destId="{CB027320-E9AB-434A-9717-7EC9BC54023F}" srcOrd="1" destOrd="0" presId="urn:microsoft.com/office/officeart/2009/3/layout/HorizontalOrganizationChart"/>
    <dgm:cxn modelId="{A7D9A13E-5443-44D8-8327-A55B46B131CE}" type="presOf" srcId="{EEADCFE5-E445-40B1-B2FA-9D9B804129A9}" destId="{6FAC38AB-2D00-444E-9A2B-7C931AEABEA6}" srcOrd="0" destOrd="0" presId="urn:microsoft.com/office/officeart/2009/3/layout/HorizontalOrganizationChart"/>
    <dgm:cxn modelId="{CDEDC36B-0E04-40A7-A153-BC7079C5D83B}" type="presOf" srcId="{4764E9B9-A11A-4ADA-A1D3-2A5D6EE37A36}" destId="{4EF29209-5D70-4623-8F82-5D7D897BAB60}" srcOrd="1" destOrd="0" presId="urn:microsoft.com/office/officeart/2009/3/layout/HorizontalOrganizationChart"/>
    <dgm:cxn modelId="{6E3B969E-1B1D-4CC5-B6CD-B437682B10FA}" type="presOf" srcId="{4764E9B9-A11A-4ADA-A1D3-2A5D6EE37A36}" destId="{280E3B01-A5D9-435A-8442-7B728ADAD7E5}" srcOrd="0" destOrd="0" presId="urn:microsoft.com/office/officeart/2009/3/layout/HorizontalOrganizationChart"/>
    <dgm:cxn modelId="{BAC7E16C-5779-4497-AB43-C33273D6762B}" type="presOf" srcId="{E121FE33-3DBB-49E6-8250-58E94CDBD899}" destId="{111EA735-3BDA-4395-BBC0-5F22984E3FD2}" srcOrd="0" destOrd="0" presId="urn:microsoft.com/office/officeart/2009/3/layout/HorizontalOrganizationChart"/>
    <dgm:cxn modelId="{36634342-4942-41B7-8DCF-3C8E637E4D01}" srcId="{41AAB230-EFB4-4565-85B2-D329B13D362E}" destId="{4764E9B9-A11A-4ADA-A1D3-2A5D6EE37A36}" srcOrd="1" destOrd="0" parTransId="{E121FE33-3DBB-49E6-8250-58E94CDBD899}" sibTransId="{51F00AAA-7CB4-4E47-B6D9-0CB0CD6A99EF}"/>
    <dgm:cxn modelId="{58BEA56B-C836-417D-A75B-0BDA6B4D4E13}" type="presOf" srcId="{2B471942-8DBD-4F6A-A852-5862493AC1FA}" destId="{235CC678-B04F-4A27-9137-7E5398859077}" srcOrd="0" destOrd="0" presId="urn:microsoft.com/office/officeart/2009/3/layout/HorizontalOrganizationChart"/>
    <dgm:cxn modelId="{58D6D444-FB8F-471C-8D0B-5C4FD428AC08}" type="presOf" srcId="{EEADCFE5-E445-40B1-B2FA-9D9B804129A9}" destId="{9030B686-368D-41FC-9D58-9C4901C50D6E}" srcOrd="1" destOrd="0" presId="urn:microsoft.com/office/officeart/2009/3/layout/HorizontalOrganizationChart"/>
    <dgm:cxn modelId="{149BD2E8-1FBF-4A8C-B06E-8C7A660826A3}" type="presOf" srcId="{03173511-C2DA-4F5F-9CD7-061B101C3694}" destId="{F8A12778-8911-4DA8-B575-3B2C3814AD5E}" srcOrd="0" destOrd="0" presId="urn:microsoft.com/office/officeart/2009/3/layout/HorizontalOrganizationChart"/>
    <dgm:cxn modelId="{0AD44180-0462-4C09-A779-CE9233B606D1}" srcId="{41AAB230-EFB4-4565-85B2-D329B13D362E}" destId="{EEADCFE5-E445-40B1-B2FA-9D9B804129A9}" srcOrd="0" destOrd="0" parTransId="{2B471942-8DBD-4F6A-A852-5862493AC1FA}" sibTransId="{06CEA1A4-98AA-4E3A-B986-6B923E4BD134}"/>
    <dgm:cxn modelId="{60029115-647A-446D-96FB-B2515FD43ADA}" type="presParOf" srcId="{F8A12778-8911-4DA8-B575-3B2C3814AD5E}" destId="{CFBE08E7-B18F-486F-8587-D5A1A569E4DD}" srcOrd="0" destOrd="0" presId="urn:microsoft.com/office/officeart/2009/3/layout/HorizontalOrganizationChart"/>
    <dgm:cxn modelId="{C37A70E7-9F2A-4C5B-B0AD-16FF34BA3F9D}" type="presParOf" srcId="{CFBE08E7-B18F-486F-8587-D5A1A569E4DD}" destId="{B0A71D57-931D-4E72-9E57-004D38EE3DF6}" srcOrd="0" destOrd="0" presId="urn:microsoft.com/office/officeart/2009/3/layout/HorizontalOrganizationChart"/>
    <dgm:cxn modelId="{1523C57B-8803-4BBB-B6E3-EFCCB027D939}" type="presParOf" srcId="{B0A71D57-931D-4E72-9E57-004D38EE3DF6}" destId="{642AFF2E-35A6-4243-B298-A4C01EBB2F8D}" srcOrd="0" destOrd="0" presId="urn:microsoft.com/office/officeart/2009/3/layout/HorizontalOrganizationChart"/>
    <dgm:cxn modelId="{04AA9CB5-25A3-4AB1-97A1-34D4383B80C4}" type="presParOf" srcId="{B0A71D57-931D-4E72-9E57-004D38EE3DF6}" destId="{CB027320-E9AB-434A-9717-7EC9BC54023F}" srcOrd="1" destOrd="0" presId="urn:microsoft.com/office/officeart/2009/3/layout/HorizontalOrganizationChart"/>
    <dgm:cxn modelId="{31E7AF88-17DB-4A07-B22F-62ED261E6DA8}" type="presParOf" srcId="{CFBE08E7-B18F-486F-8587-D5A1A569E4DD}" destId="{A9EDC107-58DD-4260-B15D-2F8DB0827284}" srcOrd="1" destOrd="0" presId="urn:microsoft.com/office/officeart/2009/3/layout/HorizontalOrganizationChart"/>
    <dgm:cxn modelId="{4C2F4A99-ECA5-4077-AAB6-45622CF60F73}" type="presParOf" srcId="{A9EDC107-58DD-4260-B15D-2F8DB0827284}" destId="{235CC678-B04F-4A27-9137-7E5398859077}" srcOrd="0" destOrd="0" presId="urn:microsoft.com/office/officeart/2009/3/layout/HorizontalOrganizationChart"/>
    <dgm:cxn modelId="{D2D58C57-217A-4D9E-9593-C506BCA31F8B}" type="presParOf" srcId="{A9EDC107-58DD-4260-B15D-2F8DB0827284}" destId="{049D2CDB-7C34-44F1-94AA-33D442DBF0CC}" srcOrd="1" destOrd="0" presId="urn:microsoft.com/office/officeart/2009/3/layout/HorizontalOrganizationChart"/>
    <dgm:cxn modelId="{C20721A6-2710-411D-8D79-F570D45A7F08}" type="presParOf" srcId="{049D2CDB-7C34-44F1-94AA-33D442DBF0CC}" destId="{802461DF-0BDB-436C-97D9-66CFFBD05359}" srcOrd="0" destOrd="0" presId="urn:microsoft.com/office/officeart/2009/3/layout/HorizontalOrganizationChart"/>
    <dgm:cxn modelId="{9CCB3D31-28E0-4B85-B6D4-0BD47A9D30EA}" type="presParOf" srcId="{802461DF-0BDB-436C-97D9-66CFFBD05359}" destId="{6FAC38AB-2D00-444E-9A2B-7C931AEABEA6}" srcOrd="0" destOrd="0" presId="urn:microsoft.com/office/officeart/2009/3/layout/HorizontalOrganizationChart"/>
    <dgm:cxn modelId="{9711965E-E0C0-4A0B-AC7A-AC6ED56D688C}" type="presParOf" srcId="{802461DF-0BDB-436C-97D9-66CFFBD05359}" destId="{9030B686-368D-41FC-9D58-9C4901C50D6E}" srcOrd="1" destOrd="0" presId="urn:microsoft.com/office/officeart/2009/3/layout/HorizontalOrganizationChart"/>
    <dgm:cxn modelId="{24EB629B-A68E-4A17-B6C6-4889BFB2B62F}" type="presParOf" srcId="{049D2CDB-7C34-44F1-94AA-33D442DBF0CC}" destId="{340EA5A6-E02E-416B-8F42-705C2929219C}" srcOrd="1" destOrd="0" presId="urn:microsoft.com/office/officeart/2009/3/layout/HorizontalOrganizationChart"/>
    <dgm:cxn modelId="{ECC746BD-CAD2-48BD-8517-3E4752BEA7A7}" type="presParOf" srcId="{049D2CDB-7C34-44F1-94AA-33D442DBF0CC}" destId="{268A2F42-AA75-4E65-AA11-EFC2304250F1}" srcOrd="2" destOrd="0" presId="urn:microsoft.com/office/officeart/2009/3/layout/HorizontalOrganizationChart"/>
    <dgm:cxn modelId="{CEBEAEB4-6486-4A03-98F4-0454E490C2CB}" type="presParOf" srcId="{A9EDC107-58DD-4260-B15D-2F8DB0827284}" destId="{111EA735-3BDA-4395-BBC0-5F22984E3FD2}" srcOrd="2" destOrd="0" presId="urn:microsoft.com/office/officeart/2009/3/layout/HorizontalOrganizationChart"/>
    <dgm:cxn modelId="{3A51F441-D540-4F0F-81ED-84EA2AF39650}" type="presParOf" srcId="{A9EDC107-58DD-4260-B15D-2F8DB0827284}" destId="{B5E6C733-B63B-41C8-9FBE-E405993FB2C2}" srcOrd="3" destOrd="0" presId="urn:microsoft.com/office/officeart/2009/3/layout/HorizontalOrganizationChart"/>
    <dgm:cxn modelId="{85629944-E000-427E-81BB-A78DBDDAA9C5}" type="presParOf" srcId="{B5E6C733-B63B-41C8-9FBE-E405993FB2C2}" destId="{D02FFEBE-EF94-4791-89E3-0F7D6268660F}" srcOrd="0" destOrd="0" presId="urn:microsoft.com/office/officeart/2009/3/layout/HorizontalOrganizationChart"/>
    <dgm:cxn modelId="{679ED4CC-6EE3-4002-AA5D-C09606D63CA7}" type="presParOf" srcId="{D02FFEBE-EF94-4791-89E3-0F7D6268660F}" destId="{280E3B01-A5D9-435A-8442-7B728ADAD7E5}" srcOrd="0" destOrd="0" presId="urn:microsoft.com/office/officeart/2009/3/layout/HorizontalOrganizationChart"/>
    <dgm:cxn modelId="{53893D7C-6CCD-4C75-B5CC-0E4292577284}" type="presParOf" srcId="{D02FFEBE-EF94-4791-89E3-0F7D6268660F}" destId="{4EF29209-5D70-4623-8F82-5D7D897BAB60}" srcOrd="1" destOrd="0" presId="urn:microsoft.com/office/officeart/2009/3/layout/HorizontalOrganizationChart"/>
    <dgm:cxn modelId="{249D4EA2-813F-4AD5-94B3-8279C1C24AF8}" type="presParOf" srcId="{B5E6C733-B63B-41C8-9FBE-E405993FB2C2}" destId="{6FCBCF42-51F3-4D79-A308-4144CC078027}" srcOrd="1" destOrd="0" presId="urn:microsoft.com/office/officeart/2009/3/layout/HorizontalOrganizationChart"/>
    <dgm:cxn modelId="{60BD1AEE-A18B-45AA-B8C1-A05A05E4BD90}" type="presParOf" srcId="{B5E6C733-B63B-41C8-9FBE-E405993FB2C2}" destId="{B3A8921C-3C9A-4BA7-AFDC-4F315BF0B57C}" srcOrd="2" destOrd="0" presId="urn:microsoft.com/office/officeart/2009/3/layout/HorizontalOrganizationChart"/>
    <dgm:cxn modelId="{4BBECFA6-547B-4DE2-9834-C7C56A4ACD9A}" type="presParOf" srcId="{CFBE08E7-B18F-486F-8587-D5A1A569E4DD}" destId="{A850E57A-D8C2-45BC-936F-7FA40B535C77}" srcOrd="2" destOrd="0" presId="urn:microsoft.com/office/officeart/2009/3/layout/HorizontalOrganizationChar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EF03E3-46BF-45F9-AE33-D2630D8F4AC4}" type="doc">
      <dgm:prSet loTypeId="urn:microsoft.com/office/officeart/2005/8/layout/hierarchy2" loCatId="hierarchy" qsTypeId="urn:microsoft.com/office/officeart/2005/8/quickstyle/simple3" qsCatId="simple" csTypeId="urn:microsoft.com/office/officeart/2005/8/colors/accent0_3" csCatId="mainScheme" phldr="1"/>
      <dgm:spPr/>
      <dgm:t>
        <a:bodyPr/>
        <a:lstStyle/>
        <a:p>
          <a:endParaRPr lang="en-US"/>
        </a:p>
      </dgm:t>
    </dgm:pt>
    <dgm:pt modelId="{39E3AEEC-5A7C-4E3C-89D8-B471A9FD4A4B}">
      <dgm:prSet custT="1"/>
      <dgm:spPr/>
      <dgm:t>
        <a:bodyPr/>
        <a:lstStyle/>
        <a:p>
          <a:pPr rtl="0"/>
          <a:r>
            <a:rPr lang="en-US" sz="1600" b="1" smtClean="0"/>
            <a:t>Switch structure</a:t>
          </a:r>
          <a:endParaRPr lang="en-US" sz="1600" b="1"/>
        </a:p>
      </dgm:t>
    </dgm:pt>
    <dgm:pt modelId="{CD68F79F-EDB6-40E1-A9A5-853D18585DD9}" type="parTrans" cxnId="{6F8E2EED-56F0-42EC-8859-70224B6ADDD8}">
      <dgm:prSet/>
      <dgm:spPr/>
      <dgm:t>
        <a:bodyPr/>
        <a:lstStyle/>
        <a:p>
          <a:endParaRPr lang="en-US" sz="3600" b="1"/>
        </a:p>
      </dgm:t>
    </dgm:pt>
    <dgm:pt modelId="{38FB61E5-BED2-42EE-B4BE-62F6E0731F3E}" type="sibTrans" cxnId="{6F8E2EED-56F0-42EC-8859-70224B6ADDD8}">
      <dgm:prSet/>
      <dgm:spPr/>
      <dgm:t>
        <a:bodyPr/>
        <a:lstStyle/>
        <a:p>
          <a:endParaRPr lang="en-US" sz="3600" b="1"/>
        </a:p>
      </dgm:t>
    </dgm:pt>
    <dgm:pt modelId="{FD729450-CEB1-480B-A940-30D1DB8279D9}">
      <dgm:prSet custT="1"/>
      <dgm:spPr/>
      <dgm:t>
        <a:bodyPr/>
        <a:lstStyle/>
        <a:p>
          <a:pPr rtl="0"/>
          <a:r>
            <a:rPr lang="en-US" sz="1600" b="1" dirty="0" smtClean="0"/>
            <a:t>Circuit switches</a:t>
          </a:r>
          <a:endParaRPr lang="en-US" sz="1600" b="1" dirty="0"/>
        </a:p>
      </dgm:t>
    </dgm:pt>
    <dgm:pt modelId="{96FC144F-FDC8-4170-B739-BE97C12B7263}" type="parTrans" cxnId="{983278E2-40EE-4EBE-B631-5CDF6591BD30}">
      <dgm:prSet custT="1"/>
      <dgm:spPr/>
      <dgm:t>
        <a:bodyPr/>
        <a:lstStyle/>
        <a:p>
          <a:endParaRPr lang="en-US" sz="1000" b="1"/>
        </a:p>
      </dgm:t>
    </dgm:pt>
    <dgm:pt modelId="{85A175CD-847E-4667-B967-F6AF84FC7406}" type="sibTrans" cxnId="{983278E2-40EE-4EBE-B631-5CDF6591BD30}">
      <dgm:prSet/>
      <dgm:spPr/>
      <dgm:t>
        <a:bodyPr/>
        <a:lstStyle/>
        <a:p>
          <a:endParaRPr lang="en-US" sz="3600" b="1"/>
        </a:p>
      </dgm:t>
    </dgm:pt>
    <dgm:pt modelId="{E7E8AFA4-6960-49B0-809A-520E7A2B9885}">
      <dgm:prSet custT="1"/>
      <dgm:spPr/>
      <dgm:t>
        <a:bodyPr/>
        <a:lstStyle/>
        <a:p>
          <a:pPr rtl="0"/>
          <a:r>
            <a:rPr lang="en-US" sz="1600" b="1" dirty="0" smtClean="0"/>
            <a:t>Space-division switch</a:t>
          </a:r>
          <a:endParaRPr lang="en-US" sz="1600" b="1" dirty="0"/>
        </a:p>
      </dgm:t>
    </dgm:pt>
    <dgm:pt modelId="{6AE2C25D-FB14-40CD-B800-61D61F1AE70B}" type="parTrans" cxnId="{869E0527-C476-4E98-BDFC-12B3C7168DD8}">
      <dgm:prSet custT="1"/>
      <dgm:spPr/>
      <dgm:t>
        <a:bodyPr/>
        <a:lstStyle/>
        <a:p>
          <a:endParaRPr lang="en-US" sz="1000" b="1"/>
        </a:p>
      </dgm:t>
    </dgm:pt>
    <dgm:pt modelId="{E10E9D13-5F63-43C7-82DC-662A6EABDF3B}" type="sibTrans" cxnId="{869E0527-C476-4E98-BDFC-12B3C7168DD8}">
      <dgm:prSet/>
      <dgm:spPr/>
      <dgm:t>
        <a:bodyPr/>
        <a:lstStyle/>
        <a:p>
          <a:endParaRPr lang="en-US" sz="3600" b="1"/>
        </a:p>
      </dgm:t>
    </dgm:pt>
    <dgm:pt modelId="{41B99E2C-AD22-4B0E-957F-1465D6A90402}">
      <dgm:prSet custT="1"/>
      <dgm:spPr/>
      <dgm:t>
        <a:bodyPr/>
        <a:lstStyle/>
        <a:p>
          <a:pPr rtl="0"/>
          <a:r>
            <a:rPr lang="en-US" sz="1600" b="1" dirty="0" smtClean="0"/>
            <a:t>Crossbar switch</a:t>
          </a:r>
          <a:endParaRPr lang="en-US" sz="1600" b="1" dirty="0"/>
        </a:p>
      </dgm:t>
    </dgm:pt>
    <dgm:pt modelId="{97968FCB-3F45-419A-924B-36556FDE569D}" type="parTrans" cxnId="{5DDA000A-C240-44EA-971A-4922294605C5}">
      <dgm:prSet custT="1"/>
      <dgm:spPr/>
      <dgm:t>
        <a:bodyPr/>
        <a:lstStyle/>
        <a:p>
          <a:endParaRPr lang="en-US" sz="1000" b="1"/>
        </a:p>
      </dgm:t>
    </dgm:pt>
    <dgm:pt modelId="{10347B63-818E-439C-A935-B7BE479B245E}" type="sibTrans" cxnId="{5DDA000A-C240-44EA-971A-4922294605C5}">
      <dgm:prSet/>
      <dgm:spPr/>
      <dgm:t>
        <a:bodyPr/>
        <a:lstStyle/>
        <a:p>
          <a:endParaRPr lang="en-US" sz="3600" b="1"/>
        </a:p>
      </dgm:t>
    </dgm:pt>
    <dgm:pt modelId="{BEB82A66-1CB4-4120-B1F5-FB7E7445B0F5}">
      <dgm:prSet custT="1"/>
      <dgm:spPr/>
      <dgm:t>
        <a:bodyPr/>
        <a:lstStyle/>
        <a:p>
          <a:pPr rtl="0"/>
          <a:r>
            <a:rPr lang="en-US" sz="1600" b="1" dirty="0" smtClean="0"/>
            <a:t>Multistage switch</a:t>
          </a:r>
          <a:endParaRPr lang="en-US" sz="1600" b="1" dirty="0"/>
        </a:p>
      </dgm:t>
    </dgm:pt>
    <dgm:pt modelId="{8284AC51-5347-4A4C-B69E-05909954D771}" type="parTrans" cxnId="{1BC5595B-1CFD-495E-B82F-4CB69F5BB0C1}">
      <dgm:prSet custT="1"/>
      <dgm:spPr/>
      <dgm:t>
        <a:bodyPr/>
        <a:lstStyle/>
        <a:p>
          <a:endParaRPr lang="en-US" sz="1000" b="1"/>
        </a:p>
      </dgm:t>
    </dgm:pt>
    <dgm:pt modelId="{463F9E83-405D-4141-B0BD-4B4D5B1901D0}" type="sibTrans" cxnId="{1BC5595B-1CFD-495E-B82F-4CB69F5BB0C1}">
      <dgm:prSet/>
      <dgm:spPr/>
      <dgm:t>
        <a:bodyPr/>
        <a:lstStyle/>
        <a:p>
          <a:endParaRPr lang="en-US" sz="3600" b="1"/>
        </a:p>
      </dgm:t>
    </dgm:pt>
    <dgm:pt modelId="{2DDD269E-FBD1-4F55-A52A-AFE98436D56B}">
      <dgm:prSet custT="1"/>
      <dgm:spPr/>
      <dgm:t>
        <a:bodyPr/>
        <a:lstStyle/>
        <a:p>
          <a:pPr rtl="0"/>
          <a:r>
            <a:rPr lang="en-US" sz="1600" b="1" dirty="0" smtClean="0"/>
            <a:t>Time-division switch</a:t>
          </a:r>
          <a:endParaRPr lang="en-US" sz="1600" b="1" dirty="0"/>
        </a:p>
      </dgm:t>
    </dgm:pt>
    <dgm:pt modelId="{95051FCC-F8FF-4162-A3F1-5F12C6C3A2D0}" type="parTrans" cxnId="{9A85430A-6763-46BE-A503-B5706BDBF2BA}">
      <dgm:prSet custT="1"/>
      <dgm:spPr/>
      <dgm:t>
        <a:bodyPr/>
        <a:lstStyle/>
        <a:p>
          <a:endParaRPr lang="en-US" sz="1000" b="1"/>
        </a:p>
      </dgm:t>
    </dgm:pt>
    <dgm:pt modelId="{6A1049DA-68A7-4491-9DCE-BCB1D8919947}" type="sibTrans" cxnId="{9A85430A-6763-46BE-A503-B5706BDBF2BA}">
      <dgm:prSet/>
      <dgm:spPr/>
      <dgm:t>
        <a:bodyPr/>
        <a:lstStyle/>
        <a:p>
          <a:endParaRPr lang="en-US" sz="3600" b="1"/>
        </a:p>
      </dgm:t>
    </dgm:pt>
    <dgm:pt modelId="{F28E137B-BE8E-42B2-A161-92BACE8557CC}">
      <dgm:prSet custT="1"/>
      <dgm:spPr/>
      <dgm:t>
        <a:bodyPr/>
        <a:lstStyle/>
        <a:p>
          <a:pPr rtl="0"/>
          <a:r>
            <a:rPr lang="en-US" sz="1600" b="1" dirty="0" smtClean="0"/>
            <a:t>Time and space- division switch combinations</a:t>
          </a:r>
          <a:endParaRPr lang="en-US" sz="1600" b="1" dirty="0"/>
        </a:p>
      </dgm:t>
    </dgm:pt>
    <dgm:pt modelId="{FA385620-A34F-4760-AAC9-00A22945815B}" type="parTrans" cxnId="{45D7364C-0C99-4BF1-B3F6-3BB1637DFB03}">
      <dgm:prSet custT="1"/>
      <dgm:spPr/>
      <dgm:t>
        <a:bodyPr/>
        <a:lstStyle/>
        <a:p>
          <a:endParaRPr lang="en-US" sz="1000" b="1"/>
        </a:p>
      </dgm:t>
    </dgm:pt>
    <dgm:pt modelId="{7B2FB4D3-A815-45BD-AE69-91D41F7B4CF3}" type="sibTrans" cxnId="{45D7364C-0C99-4BF1-B3F6-3BB1637DFB03}">
      <dgm:prSet/>
      <dgm:spPr/>
      <dgm:t>
        <a:bodyPr/>
        <a:lstStyle/>
        <a:p>
          <a:endParaRPr lang="en-US" sz="3600" b="1"/>
        </a:p>
      </dgm:t>
    </dgm:pt>
    <dgm:pt modelId="{DA1E8147-8171-4E0E-AE13-F5588978528A}">
      <dgm:prSet custT="1"/>
      <dgm:spPr/>
      <dgm:t>
        <a:bodyPr/>
        <a:lstStyle/>
        <a:p>
          <a:pPr rtl="0"/>
          <a:r>
            <a:rPr lang="en-US" sz="1600" b="1" dirty="0" smtClean="0"/>
            <a:t>Packet switches</a:t>
          </a:r>
          <a:endParaRPr lang="en-US" sz="1600" b="1" dirty="0"/>
        </a:p>
      </dgm:t>
    </dgm:pt>
    <dgm:pt modelId="{4C758D9E-B271-4FEC-A9B6-4054F364F33C}" type="parTrans" cxnId="{987F670F-D8AC-4358-849A-CCEE2E7D5B61}">
      <dgm:prSet custT="1"/>
      <dgm:spPr/>
      <dgm:t>
        <a:bodyPr/>
        <a:lstStyle/>
        <a:p>
          <a:endParaRPr lang="en-US" sz="1000" b="1"/>
        </a:p>
      </dgm:t>
    </dgm:pt>
    <dgm:pt modelId="{401CC95F-1AA4-45A9-B47F-03BD098FBF9B}" type="sibTrans" cxnId="{987F670F-D8AC-4358-849A-CCEE2E7D5B61}">
      <dgm:prSet/>
      <dgm:spPr/>
      <dgm:t>
        <a:bodyPr/>
        <a:lstStyle/>
        <a:p>
          <a:endParaRPr lang="en-US" sz="3600" b="1"/>
        </a:p>
      </dgm:t>
    </dgm:pt>
    <dgm:pt modelId="{EABAFF79-89F9-4407-AF4B-F6E99CD88DA1}">
      <dgm:prSet custT="1"/>
      <dgm:spPr/>
      <dgm:t>
        <a:bodyPr/>
        <a:lstStyle/>
        <a:p>
          <a:pPr rtl="0"/>
          <a:r>
            <a:rPr lang="en-US" sz="1600" b="1" dirty="0" smtClean="0"/>
            <a:t>Banyan switch</a:t>
          </a:r>
          <a:endParaRPr lang="en-US" sz="1600" b="1" dirty="0"/>
        </a:p>
      </dgm:t>
    </dgm:pt>
    <dgm:pt modelId="{1A3DDAE4-CD7B-4EF6-AFEF-DF1E84786054}" type="parTrans" cxnId="{6BA7B114-D0FE-4609-A436-4572E3211070}">
      <dgm:prSet custT="1"/>
      <dgm:spPr/>
      <dgm:t>
        <a:bodyPr/>
        <a:lstStyle/>
        <a:p>
          <a:endParaRPr lang="en-US" sz="1000" b="1"/>
        </a:p>
      </dgm:t>
    </dgm:pt>
    <dgm:pt modelId="{61ED2960-4AF0-4F3B-88D1-8D579270094F}" type="sibTrans" cxnId="{6BA7B114-D0FE-4609-A436-4572E3211070}">
      <dgm:prSet/>
      <dgm:spPr/>
      <dgm:t>
        <a:bodyPr/>
        <a:lstStyle/>
        <a:p>
          <a:endParaRPr lang="en-US" sz="3600" b="1"/>
        </a:p>
      </dgm:t>
    </dgm:pt>
    <dgm:pt modelId="{FAB2CFDC-1548-4C33-BD26-8C716647CFAC}">
      <dgm:prSet custT="1"/>
      <dgm:spPr/>
      <dgm:t>
        <a:bodyPr/>
        <a:lstStyle/>
        <a:p>
          <a:pPr rtl="0"/>
          <a:r>
            <a:rPr lang="en-US" sz="1600" b="1" dirty="0" smtClean="0"/>
            <a:t>Batcher-Banyan switch</a:t>
          </a:r>
          <a:endParaRPr lang="en-US" sz="1600" b="1" dirty="0"/>
        </a:p>
      </dgm:t>
    </dgm:pt>
    <dgm:pt modelId="{E0C08160-9015-4C74-AC69-6287A61B1AAC}" type="parTrans" cxnId="{6C5974C6-34ED-4EEB-A842-D42FF733B826}">
      <dgm:prSet custT="1"/>
      <dgm:spPr/>
      <dgm:t>
        <a:bodyPr/>
        <a:lstStyle/>
        <a:p>
          <a:endParaRPr lang="en-US" sz="1000" b="1"/>
        </a:p>
      </dgm:t>
    </dgm:pt>
    <dgm:pt modelId="{70178504-2EA2-40D6-A553-FB92CD9B69B9}" type="sibTrans" cxnId="{6C5974C6-34ED-4EEB-A842-D42FF733B826}">
      <dgm:prSet/>
      <dgm:spPr/>
      <dgm:t>
        <a:bodyPr/>
        <a:lstStyle/>
        <a:p>
          <a:endParaRPr lang="en-US" sz="3600" b="1"/>
        </a:p>
      </dgm:t>
    </dgm:pt>
    <dgm:pt modelId="{8AA10DE1-E87E-4A32-97C4-2FA5BB3298B2}" type="pres">
      <dgm:prSet presAssocID="{20EF03E3-46BF-45F9-AE33-D2630D8F4AC4}" presName="diagram" presStyleCnt="0">
        <dgm:presLayoutVars>
          <dgm:chPref val="1"/>
          <dgm:dir/>
          <dgm:animOne val="branch"/>
          <dgm:animLvl val="lvl"/>
          <dgm:resizeHandles val="exact"/>
        </dgm:presLayoutVars>
      </dgm:prSet>
      <dgm:spPr/>
      <dgm:t>
        <a:bodyPr/>
        <a:lstStyle/>
        <a:p>
          <a:endParaRPr lang="en-US"/>
        </a:p>
      </dgm:t>
    </dgm:pt>
    <dgm:pt modelId="{663E5AFE-CFF2-44CB-BBD9-13C2533AC305}" type="pres">
      <dgm:prSet presAssocID="{39E3AEEC-5A7C-4E3C-89D8-B471A9FD4A4B}" presName="root1" presStyleCnt="0"/>
      <dgm:spPr/>
    </dgm:pt>
    <dgm:pt modelId="{5DB3C923-A705-4772-A362-919F9874BFA1}" type="pres">
      <dgm:prSet presAssocID="{39E3AEEC-5A7C-4E3C-89D8-B471A9FD4A4B}" presName="LevelOneTextNode" presStyleLbl="node0" presStyleIdx="0" presStyleCnt="1">
        <dgm:presLayoutVars>
          <dgm:chPref val="3"/>
        </dgm:presLayoutVars>
      </dgm:prSet>
      <dgm:spPr/>
      <dgm:t>
        <a:bodyPr/>
        <a:lstStyle/>
        <a:p>
          <a:endParaRPr lang="en-US"/>
        </a:p>
      </dgm:t>
    </dgm:pt>
    <dgm:pt modelId="{DDF8D5BC-BB18-436B-B878-34979D31CBD9}" type="pres">
      <dgm:prSet presAssocID="{39E3AEEC-5A7C-4E3C-89D8-B471A9FD4A4B}" presName="level2hierChild" presStyleCnt="0"/>
      <dgm:spPr/>
    </dgm:pt>
    <dgm:pt modelId="{4AC4AC7A-AB81-41E4-8F26-EC81D9A4FE99}" type="pres">
      <dgm:prSet presAssocID="{96FC144F-FDC8-4170-B739-BE97C12B7263}" presName="conn2-1" presStyleLbl="parChTrans1D2" presStyleIdx="0" presStyleCnt="2"/>
      <dgm:spPr/>
      <dgm:t>
        <a:bodyPr/>
        <a:lstStyle/>
        <a:p>
          <a:endParaRPr lang="en-US"/>
        </a:p>
      </dgm:t>
    </dgm:pt>
    <dgm:pt modelId="{001E37BE-1232-4951-B1A6-BD1451EC3315}" type="pres">
      <dgm:prSet presAssocID="{96FC144F-FDC8-4170-B739-BE97C12B7263}" presName="connTx" presStyleLbl="parChTrans1D2" presStyleIdx="0" presStyleCnt="2"/>
      <dgm:spPr/>
      <dgm:t>
        <a:bodyPr/>
        <a:lstStyle/>
        <a:p>
          <a:endParaRPr lang="en-US"/>
        </a:p>
      </dgm:t>
    </dgm:pt>
    <dgm:pt modelId="{177C1834-DF98-44E4-8162-8AB286C499C6}" type="pres">
      <dgm:prSet presAssocID="{FD729450-CEB1-480B-A940-30D1DB8279D9}" presName="root2" presStyleCnt="0"/>
      <dgm:spPr/>
    </dgm:pt>
    <dgm:pt modelId="{EDDA2759-EFEB-46C1-BC63-0D6CA060EC20}" type="pres">
      <dgm:prSet presAssocID="{FD729450-CEB1-480B-A940-30D1DB8279D9}" presName="LevelTwoTextNode" presStyleLbl="node2" presStyleIdx="0" presStyleCnt="2">
        <dgm:presLayoutVars>
          <dgm:chPref val="3"/>
        </dgm:presLayoutVars>
      </dgm:prSet>
      <dgm:spPr/>
      <dgm:t>
        <a:bodyPr/>
        <a:lstStyle/>
        <a:p>
          <a:endParaRPr lang="en-US"/>
        </a:p>
      </dgm:t>
    </dgm:pt>
    <dgm:pt modelId="{0B5B27A2-BCED-49B1-9773-BC4E16C76222}" type="pres">
      <dgm:prSet presAssocID="{FD729450-CEB1-480B-A940-30D1DB8279D9}" presName="level3hierChild" presStyleCnt="0"/>
      <dgm:spPr/>
    </dgm:pt>
    <dgm:pt modelId="{99B9458E-5337-4F18-9971-6D03CC032537}" type="pres">
      <dgm:prSet presAssocID="{6AE2C25D-FB14-40CD-B800-61D61F1AE70B}" presName="conn2-1" presStyleLbl="parChTrans1D3" presStyleIdx="0" presStyleCnt="5"/>
      <dgm:spPr/>
      <dgm:t>
        <a:bodyPr/>
        <a:lstStyle/>
        <a:p>
          <a:endParaRPr lang="en-US"/>
        </a:p>
      </dgm:t>
    </dgm:pt>
    <dgm:pt modelId="{4C52BF32-9366-4F1F-B63D-AB0D68FAD9D3}" type="pres">
      <dgm:prSet presAssocID="{6AE2C25D-FB14-40CD-B800-61D61F1AE70B}" presName="connTx" presStyleLbl="parChTrans1D3" presStyleIdx="0" presStyleCnt="5"/>
      <dgm:spPr/>
      <dgm:t>
        <a:bodyPr/>
        <a:lstStyle/>
        <a:p>
          <a:endParaRPr lang="en-US"/>
        </a:p>
      </dgm:t>
    </dgm:pt>
    <dgm:pt modelId="{AD930A76-7EB5-4250-952F-36F23FB1B1EF}" type="pres">
      <dgm:prSet presAssocID="{E7E8AFA4-6960-49B0-809A-520E7A2B9885}" presName="root2" presStyleCnt="0"/>
      <dgm:spPr/>
    </dgm:pt>
    <dgm:pt modelId="{BFE689B1-D364-45F0-A20F-A0E5AF005E9C}" type="pres">
      <dgm:prSet presAssocID="{E7E8AFA4-6960-49B0-809A-520E7A2B9885}" presName="LevelTwoTextNode" presStyleLbl="node3" presStyleIdx="0" presStyleCnt="5" custScaleX="241312" custScaleY="113141">
        <dgm:presLayoutVars>
          <dgm:chPref val="3"/>
        </dgm:presLayoutVars>
      </dgm:prSet>
      <dgm:spPr/>
      <dgm:t>
        <a:bodyPr/>
        <a:lstStyle/>
        <a:p>
          <a:endParaRPr lang="en-US"/>
        </a:p>
      </dgm:t>
    </dgm:pt>
    <dgm:pt modelId="{A4880BC8-439B-42A2-926E-28BBC2B8E52D}" type="pres">
      <dgm:prSet presAssocID="{E7E8AFA4-6960-49B0-809A-520E7A2B9885}" presName="level3hierChild" presStyleCnt="0"/>
      <dgm:spPr/>
    </dgm:pt>
    <dgm:pt modelId="{83E9E939-6D3D-4730-B2AE-5FBACC6C4A48}" type="pres">
      <dgm:prSet presAssocID="{97968FCB-3F45-419A-924B-36556FDE569D}" presName="conn2-1" presStyleLbl="parChTrans1D4" presStyleIdx="0" presStyleCnt="2"/>
      <dgm:spPr/>
      <dgm:t>
        <a:bodyPr/>
        <a:lstStyle/>
        <a:p>
          <a:endParaRPr lang="en-US"/>
        </a:p>
      </dgm:t>
    </dgm:pt>
    <dgm:pt modelId="{24F2807F-2662-4385-B798-875DB62E429B}" type="pres">
      <dgm:prSet presAssocID="{97968FCB-3F45-419A-924B-36556FDE569D}" presName="connTx" presStyleLbl="parChTrans1D4" presStyleIdx="0" presStyleCnt="2"/>
      <dgm:spPr/>
      <dgm:t>
        <a:bodyPr/>
        <a:lstStyle/>
        <a:p>
          <a:endParaRPr lang="en-US"/>
        </a:p>
      </dgm:t>
    </dgm:pt>
    <dgm:pt modelId="{B44F6B94-E533-4562-8F7E-536126DA4096}" type="pres">
      <dgm:prSet presAssocID="{41B99E2C-AD22-4B0E-957F-1465D6A90402}" presName="root2" presStyleCnt="0"/>
      <dgm:spPr/>
    </dgm:pt>
    <dgm:pt modelId="{C5C60B9C-A8BC-4D44-8F83-406F29438C50}" type="pres">
      <dgm:prSet presAssocID="{41B99E2C-AD22-4B0E-957F-1465D6A90402}" presName="LevelTwoTextNode" presStyleLbl="node4" presStyleIdx="0" presStyleCnt="2" custScaleX="241312">
        <dgm:presLayoutVars>
          <dgm:chPref val="3"/>
        </dgm:presLayoutVars>
      </dgm:prSet>
      <dgm:spPr/>
      <dgm:t>
        <a:bodyPr/>
        <a:lstStyle/>
        <a:p>
          <a:endParaRPr lang="en-US"/>
        </a:p>
      </dgm:t>
    </dgm:pt>
    <dgm:pt modelId="{8885FEEB-60CB-412C-8A15-814F1EA643B0}" type="pres">
      <dgm:prSet presAssocID="{41B99E2C-AD22-4B0E-957F-1465D6A90402}" presName="level3hierChild" presStyleCnt="0"/>
      <dgm:spPr/>
    </dgm:pt>
    <dgm:pt modelId="{ECDA3F76-3784-4FC0-8923-0B7BAD25E17E}" type="pres">
      <dgm:prSet presAssocID="{8284AC51-5347-4A4C-B69E-05909954D771}" presName="conn2-1" presStyleLbl="parChTrans1D4" presStyleIdx="1" presStyleCnt="2"/>
      <dgm:spPr/>
      <dgm:t>
        <a:bodyPr/>
        <a:lstStyle/>
        <a:p>
          <a:endParaRPr lang="en-US"/>
        </a:p>
      </dgm:t>
    </dgm:pt>
    <dgm:pt modelId="{3C9CC616-B417-4D31-AA0F-5B496543AE5A}" type="pres">
      <dgm:prSet presAssocID="{8284AC51-5347-4A4C-B69E-05909954D771}" presName="connTx" presStyleLbl="parChTrans1D4" presStyleIdx="1" presStyleCnt="2"/>
      <dgm:spPr/>
      <dgm:t>
        <a:bodyPr/>
        <a:lstStyle/>
        <a:p>
          <a:endParaRPr lang="en-US"/>
        </a:p>
      </dgm:t>
    </dgm:pt>
    <dgm:pt modelId="{AE60B6EA-550B-414F-B946-B71CEB6504F3}" type="pres">
      <dgm:prSet presAssocID="{BEB82A66-1CB4-4120-B1F5-FB7E7445B0F5}" presName="root2" presStyleCnt="0"/>
      <dgm:spPr/>
    </dgm:pt>
    <dgm:pt modelId="{2A6EB571-5A07-4E8D-B759-7F9BF4121383}" type="pres">
      <dgm:prSet presAssocID="{BEB82A66-1CB4-4120-B1F5-FB7E7445B0F5}" presName="LevelTwoTextNode" presStyleLbl="node4" presStyleIdx="1" presStyleCnt="2" custScaleX="241312">
        <dgm:presLayoutVars>
          <dgm:chPref val="3"/>
        </dgm:presLayoutVars>
      </dgm:prSet>
      <dgm:spPr/>
      <dgm:t>
        <a:bodyPr/>
        <a:lstStyle/>
        <a:p>
          <a:endParaRPr lang="en-US"/>
        </a:p>
      </dgm:t>
    </dgm:pt>
    <dgm:pt modelId="{EA54BB7B-E1FA-436C-A49F-5B07DC6FC02C}" type="pres">
      <dgm:prSet presAssocID="{BEB82A66-1CB4-4120-B1F5-FB7E7445B0F5}" presName="level3hierChild" presStyleCnt="0"/>
      <dgm:spPr/>
    </dgm:pt>
    <dgm:pt modelId="{FE7BFB7D-D781-44DA-97C0-7AE8DBAF51F1}" type="pres">
      <dgm:prSet presAssocID="{95051FCC-F8FF-4162-A3F1-5F12C6C3A2D0}" presName="conn2-1" presStyleLbl="parChTrans1D3" presStyleIdx="1" presStyleCnt="5"/>
      <dgm:spPr/>
      <dgm:t>
        <a:bodyPr/>
        <a:lstStyle/>
        <a:p>
          <a:endParaRPr lang="en-US"/>
        </a:p>
      </dgm:t>
    </dgm:pt>
    <dgm:pt modelId="{B230A973-3E50-4A90-87E9-50A51F3B9F5E}" type="pres">
      <dgm:prSet presAssocID="{95051FCC-F8FF-4162-A3F1-5F12C6C3A2D0}" presName="connTx" presStyleLbl="parChTrans1D3" presStyleIdx="1" presStyleCnt="5"/>
      <dgm:spPr/>
      <dgm:t>
        <a:bodyPr/>
        <a:lstStyle/>
        <a:p>
          <a:endParaRPr lang="en-US"/>
        </a:p>
      </dgm:t>
    </dgm:pt>
    <dgm:pt modelId="{2BCAC547-C80B-42E3-865A-C8A829A844AB}" type="pres">
      <dgm:prSet presAssocID="{2DDD269E-FBD1-4F55-A52A-AFE98436D56B}" presName="root2" presStyleCnt="0"/>
      <dgm:spPr/>
    </dgm:pt>
    <dgm:pt modelId="{1FC9D7C2-F648-44E8-903C-A995C2A8FA4A}" type="pres">
      <dgm:prSet presAssocID="{2DDD269E-FBD1-4F55-A52A-AFE98436D56B}" presName="LevelTwoTextNode" presStyleLbl="node3" presStyleIdx="1" presStyleCnt="5" custScaleX="241312">
        <dgm:presLayoutVars>
          <dgm:chPref val="3"/>
        </dgm:presLayoutVars>
      </dgm:prSet>
      <dgm:spPr/>
      <dgm:t>
        <a:bodyPr/>
        <a:lstStyle/>
        <a:p>
          <a:endParaRPr lang="en-US"/>
        </a:p>
      </dgm:t>
    </dgm:pt>
    <dgm:pt modelId="{6FED36C3-1D13-4B76-9579-01DB725AE3F3}" type="pres">
      <dgm:prSet presAssocID="{2DDD269E-FBD1-4F55-A52A-AFE98436D56B}" presName="level3hierChild" presStyleCnt="0"/>
      <dgm:spPr/>
    </dgm:pt>
    <dgm:pt modelId="{B3E9C845-6586-4AB5-A7E5-B40A67B4183A}" type="pres">
      <dgm:prSet presAssocID="{FA385620-A34F-4760-AAC9-00A22945815B}" presName="conn2-1" presStyleLbl="parChTrans1D3" presStyleIdx="2" presStyleCnt="5"/>
      <dgm:spPr/>
      <dgm:t>
        <a:bodyPr/>
        <a:lstStyle/>
        <a:p>
          <a:endParaRPr lang="en-US"/>
        </a:p>
      </dgm:t>
    </dgm:pt>
    <dgm:pt modelId="{42E093CC-36DE-4D0D-9F36-FD2187C9EFC2}" type="pres">
      <dgm:prSet presAssocID="{FA385620-A34F-4760-AAC9-00A22945815B}" presName="connTx" presStyleLbl="parChTrans1D3" presStyleIdx="2" presStyleCnt="5"/>
      <dgm:spPr/>
      <dgm:t>
        <a:bodyPr/>
        <a:lstStyle/>
        <a:p>
          <a:endParaRPr lang="en-US"/>
        </a:p>
      </dgm:t>
    </dgm:pt>
    <dgm:pt modelId="{981D322E-8608-4411-88B6-7902C9F5D6A9}" type="pres">
      <dgm:prSet presAssocID="{F28E137B-BE8E-42B2-A161-92BACE8557CC}" presName="root2" presStyleCnt="0"/>
      <dgm:spPr/>
    </dgm:pt>
    <dgm:pt modelId="{0091B3F2-163F-4084-B181-F1522FB1FEE7}" type="pres">
      <dgm:prSet presAssocID="{F28E137B-BE8E-42B2-A161-92BACE8557CC}" presName="LevelTwoTextNode" presStyleLbl="node3" presStyleIdx="2" presStyleCnt="5" custScaleX="241312">
        <dgm:presLayoutVars>
          <dgm:chPref val="3"/>
        </dgm:presLayoutVars>
      </dgm:prSet>
      <dgm:spPr/>
      <dgm:t>
        <a:bodyPr/>
        <a:lstStyle/>
        <a:p>
          <a:endParaRPr lang="en-US"/>
        </a:p>
      </dgm:t>
    </dgm:pt>
    <dgm:pt modelId="{B0C4E45B-EB32-472A-831F-7F65A49789D8}" type="pres">
      <dgm:prSet presAssocID="{F28E137B-BE8E-42B2-A161-92BACE8557CC}" presName="level3hierChild" presStyleCnt="0"/>
      <dgm:spPr/>
    </dgm:pt>
    <dgm:pt modelId="{D3E3E6D2-6192-4999-A8E7-03D328426AC3}" type="pres">
      <dgm:prSet presAssocID="{4C758D9E-B271-4FEC-A9B6-4054F364F33C}" presName="conn2-1" presStyleLbl="parChTrans1D2" presStyleIdx="1" presStyleCnt="2"/>
      <dgm:spPr/>
      <dgm:t>
        <a:bodyPr/>
        <a:lstStyle/>
        <a:p>
          <a:endParaRPr lang="en-US"/>
        </a:p>
      </dgm:t>
    </dgm:pt>
    <dgm:pt modelId="{64AC08E9-4453-4934-8ECE-F3D49A65B33C}" type="pres">
      <dgm:prSet presAssocID="{4C758D9E-B271-4FEC-A9B6-4054F364F33C}" presName="connTx" presStyleLbl="parChTrans1D2" presStyleIdx="1" presStyleCnt="2"/>
      <dgm:spPr/>
      <dgm:t>
        <a:bodyPr/>
        <a:lstStyle/>
        <a:p>
          <a:endParaRPr lang="en-US"/>
        </a:p>
      </dgm:t>
    </dgm:pt>
    <dgm:pt modelId="{B04042CA-6C7B-4BCC-824D-1EAFE38262BB}" type="pres">
      <dgm:prSet presAssocID="{DA1E8147-8171-4E0E-AE13-F5588978528A}" presName="root2" presStyleCnt="0"/>
      <dgm:spPr/>
    </dgm:pt>
    <dgm:pt modelId="{25521935-391E-4DEA-8DDE-21C60055F4B3}" type="pres">
      <dgm:prSet presAssocID="{DA1E8147-8171-4E0E-AE13-F5588978528A}" presName="LevelTwoTextNode" presStyleLbl="node2" presStyleIdx="1" presStyleCnt="2">
        <dgm:presLayoutVars>
          <dgm:chPref val="3"/>
        </dgm:presLayoutVars>
      </dgm:prSet>
      <dgm:spPr/>
      <dgm:t>
        <a:bodyPr/>
        <a:lstStyle/>
        <a:p>
          <a:endParaRPr lang="en-US"/>
        </a:p>
      </dgm:t>
    </dgm:pt>
    <dgm:pt modelId="{752CCCA0-6892-40E3-A3CA-3755E3BD2C13}" type="pres">
      <dgm:prSet presAssocID="{DA1E8147-8171-4E0E-AE13-F5588978528A}" presName="level3hierChild" presStyleCnt="0"/>
      <dgm:spPr/>
    </dgm:pt>
    <dgm:pt modelId="{57FC0964-939E-4D6D-9630-7A0477AE06D4}" type="pres">
      <dgm:prSet presAssocID="{1A3DDAE4-CD7B-4EF6-AFEF-DF1E84786054}" presName="conn2-1" presStyleLbl="parChTrans1D3" presStyleIdx="3" presStyleCnt="5"/>
      <dgm:spPr/>
      <dgm:t>
        <a:bodyPr/>
        <a:lstStyle/>
        <a:p>
          <a:endParaRPr lang="en-US"/>
        </a:p>
      </dgm:t>
    </dgm:pt>
    <dgm:pt modelId="{F873C5AF-0F36-415B-84DE-46C5A22FE990}" type="pres">
      <dgm:prSet presAssocID="{1A3DDAE4-CD7B-4EF6-AFEF-DF1E84786054}" presName="connTx" presStyleLbl="parChTrans1D3" presStyleIdx="3" presStyleCnt="5"/>
      <dgm:spPr/>
      <dgm:t>
        <a:bodyPr/>
        <a:lstStyle/>
        <a:p>
          <a:endParaRPr lang="en-US"/>
        </a:p>
      </dgm:t>
    </dgm:pt>
    <dgm:pt modelId="{64BA01E1-F061-443B-970F-B79480201254}" type="pres">
      <dgm:prSet presAssocID="{EABAFF79-89F9-4407-AF4B-F6E99CD88DA1}" presName="root2" presStyleCnt="0"/>
      <dgm:spPr/>
    </dgm:pt>
    <dgm:pt modelId="{DC74B9EC-2BF6-4858-97B8-6BF0727186A1}" type="pres">
      <dgm:prSet presAssocID="{EABAFF79-89F9-4407-AF4B-F6E99CD88DA1}" presName="LevelTwoTextNode" presStyleLbl="node3" presStyleIdx="3" presStyleCnt="5" custScaleX="241312">
        <dgm:presLayoutVars>
          <dgm:chPref val="3"/>
        </dgm:presLayoutVars>
      </dgm:prSet>
      <dgm:spPr/>
      <dgm:t>
        <a:bodyPr/>
        <a:lstStyle/>
        <a:p>
          <a:endParaRPr lang="en-US"/>
        </a:p>
      </dgm:t>
    </dgm:pt>
    <dgm:pt modelId="{3A3591A7-71A9-4F23-9B27-9DA324E99800}" type="pres">
      <dgm:prSet presAssocID="{EABAFF79-89F9-4407-AF4B-F6E99CD88DA1}" presName="level3hierChild" presStyleCnt="0"/>
      <dgm:spPr/>
    </dgm:pt>
    <dgm:pt modelId="{52EAFF30-363E-4D47-9C0A-6282650CD439}" type="pres">
      <dgm:prSet presAssocID="{E0C08160-9015-4C74-AC69-6287A61B1AAC}" presName="conn2-1" presStyleLbl="parChTrans1D3" presStyleIdx="4" presStyleCnt="5"/>
      <dgm:spPr/>
      <dgm:t>
        <a:bodyPr/>
        <a:lstStyle/>
        <a:p>
          <a:endParaRPr lang="en-US"/>
        </a:p>
      </dgm:t>
    </dgm:pt>
    <dgm:pt modelId="{398A349B-B03B-4C2E-9C73-45A40FAAA0A2}" type="pres">
      <dgm:prSet presAssocID="{E0C08160-9015-4C74-AC69-6287A61B1AAC}" presName="connTx" presStyleLbl="parChTrans1D3" presStyleIdx="4" presStyleCnt="5"/>
      <dgm:spPr/>
      <dgm:t>
        <a:bodyPr/>
        <a:lstStyle/>
        <a:p>
          <a:endParaRPr lang="en-US"/>
        </a:p>
      </dgm:t>
    </dgm:pt>
    <dgm:pt modelId="{A41C04BE-0B8A-4A47-9262-ECACB6998CD1}" type="pres">
      <dgm:prSet presAssocID="{FAB2CFDC-1548-4C33-BD26-8C716647CFAC}" presName="root2" presStyleCnt="0"/>
      <dgm:spPr/>
    </dgm:pt>
    <dgm:pt modelId="{5D2223D4-271F-4ACA-AE4F-D4C6E964C550}" type="pres">
      <dgm:prSet presAssocID="{FAB2CFDC-1548-4C33-BD26-8C716647CFAC}" presName="LevelTwoTextNode" presStyleLbl="node3" presStyleIdx="4" presStyleCnt="5" custScaleX="241312">
        <dgm:presLayoutVars>
          <dgm:chPref val="3"/>
        </dgm:presLayoutVars>
      </dgm:prSet>
      <dgm:spPr/>
      <dgm:t>
        <a:bodyPr/>
        <a:lstStyle/>
        <a:p>
          <a:endParaRPr lang="en-US"/>
        </a:p>
      </dgm:t>
    </dgm:pt>
    <dgm:pt modelId="{B2172479-6705-492F-BE5B-5D63E9E409DD}" type="pres">
      <dgm:prSet presAssocID="{FAB2CFDC-1548-4C33-BD26-8C716647CFAC}" presName="level3hierChild" presStyleCnt="0"/>
      <dgm:spPr/>
    </dgm:pt>
  </dgm:ptLst>
  <dgm:cxnLst>
    <dgm:cxn modelId="{2BA72EC3-53D3-4A38-B991-8A880D4A763A}" type="presOf" srcId="{EABAFF79-89F9-4407-AF4B-F6E99CD88DA1}" destId="{DC74B9EC-2BF6-4858-97B8-6BF0727186A1}" srcOrd="0" destOrd="0" presId="urn:microsoft.com/office/officeart/2005/8/layout/hierarchy2"/>
    <dgm:cxn modelId="{1EF48B4B-2A58-4081-953A-13437E4FC634}" type="presOf" srcId="{6AE2C25D-FB14-40CD-B800-61D61F1AE70B}" destId="{4C52BF32-9366-4F1F-B63D-AB0D68FAD9D3}" srcOrd="1" destOrd="0" presId="urn:microsoft.com/office/officeart/2005/8/layout/hierarchy2"/>
    <dgm:cxn modelId="{3CD9EAE1-DDAB-495C-8136-9C486CDE0F5B}" type="presOf" srcId="{1A3DDAE4-CD7B-4EF6-AFEF-DF1E84786054}" destId="{57FC0964-939E-4D6D-9630-7A0477AE06D4}" srcOrd="0" destOrd="0" presId="urn:microsoft.com/office/officeart/2005/8/layout/hierarchy2"/>
    <dgm:cxn modelId="{6BC64675-26CF-437A-A49B-23DBC571CEF4}" type="presOf" srcId="{DA1E8147-8171-4E0E-AE13-F5588978528A}" destId="{25521935-391E-4DEA-8DDE-21C60055F4B3}" srcOrd="0" destOrd="0" presId="urn:microsoft.com/office/officeart/2005/8/layout/hierarchy2"/>
    <dgm:cxn modelId="{45D7364C-0C99-4BF1-B3F6-3BB1637DFB03}" srcId="{FD729450-CEB1-480B-A940-30D1DB8279D9}" destId="{F28E137B-BE8E-42B2-A161-92BACE8557CC}" srcOrd="2" destOrd="0" parTransId="{FA385620-A34F-4760-AAC9-00A22945815B}" sibTransId="{7B2FB4D3-A815-45BD-AE69-91D41F7B4CF3}"/>
    <dgm:cxn modelId="{7598F4D4-CFD7-48D5-8290-4122BDD624E0}" type="presOf" srcId="{4C758D9E-B271-4FEC-A9B6-4054F364F33C}" destId="{D3E3E6D2-6192-4999-A8E7-03D328426AC3}" srcOrd="0" destOrd="0" presId="urn:microsoft.com/office/officeart/2005/8/layout/hierarchy2"/>
    <dgm:cxn modelId="{7BF52619-4903-49AD-98FE-7A1011EC0471}" type="presOf" srcId="{FAB2CFDC-1548-4C33-BD26-8C716647CFAC}" destId="{5D2223D4-271F-4ACA-AE4F-D4C6E964C550}" srcOrd="0" destOrd="0" presId="urn:microsoft.com/office/officeart/2005/8/layout/hierarchy2"/>
    <dgm:cxn modelId="{75EA73F0-BAE0-41CF-9606-3CDEC2223416}" type="presOf" srcId="{8284AC51-5347-4A4C-B69E-05909954D771}" destId="{ECDA3F76-3784-4FC0-8923-0B7BAD25E17E}" srcOrd="0" destOrd="0" presId="urn:microsoft.com/office/officeart/2005/8/layout/hierarchy2"/>
    <dgm:cxn modelId="{5F4B8B4B-291C-4392-AD8C-EF779D0BF403}" type="presOf" srcId="{95051FCC-F8FF-4162-A3F1-5F12C6C3A2D0}" destId="{B230A973-3E50-4A90-87E9-50A51F3B9F5E}" srcOrd="1" destOrd="0" presId="urn:microsoft.com/office/officeart/2005/8/layout/hierarchy2"/>
    <dgm:cxn modelId="{983278E2-40EE-4EBE-B631-5CDF6591BD30}" srcId="{39E3AEEC-5A7C-4E3C-89D8-B471A9FD4A4B}" destId="{FD729450-CEB1-480B-A940-30D1DB8279D9}" srcOrd="0" destOrd="0" parTransId="{96FC144F-FDC8-4170-B739-BE97C12B7263}" sibTransId="{85A175CD-847E-4667-B967-F6AF84FC7406}"/>
    <dgm:cxn modelId="{6F8E2EED-56F0-42EC-8859-70224B6ADDD8}" srcId="{20EF03E3-46BF-45F9-AE33-D2630D8F4AC4}" destId="{39E3AEEC-5A7C-4E3C-89D8-B471A9FD4A4B}" srcOrd="0" destOrd="0" parTransId="{CD68F79F-EDB6-40E1-A9A5-853D18585DD9}" sibTransId="{38FB61E5-BED2-42EE-B4BE-62F6E0731F3E}"/>
    <dgm:cxn modelId="{987F670F-D8AC-4358-849A-CCEE2E7D5B61}" srcId="{39E3AEEC-5A7C-4E3C-89D8-B471A9FD4A4B}" destId="{DA1E8147-8171-4E0E-AE13-F5588978528A}" srcOrd="1" destOrd="0" parTransId="{4C758D9E-B271-4FEC-A9B6-4054F364F33C}" sibTransId="{401CC95F-1AA4-45A9-B47F-03BD098FBF9B}"/>
    <dgm:cxn modelId="{DDAF9818-4EF6-4A57-BE1B-AEF87A0530AC}" type="presOf" srcId="{BEB82A66-1CB4-4120-B1F5-FB7E7445B0F5}" destId="{2A6EB571-5A07-4E8D-B759-7F9BF4121383}" srcOrd="0" destOrd="0" presId="urn:microsoft.com/office/officeart/2005/8/layout/hierarchy2"/>
    <dgm:cxn modelId="{35224454-7724-4DF0-87CC-95F4D9E3BE80}" type="presOf" srcId="{95051FCC-F8FF-4162-A3F1-5F12C6C3A2D0}" destId="{FE7BFB7D-D781-44DA-97C0-7AE8DBAF51F1}" srcOrd="0" destOrd="0" presId="urn:microsoft.com/office/officeart/2005/8/layout/hierarchy2"/>
    <dgm:cxn modelId="{84C17E7C-7E34-4995-B337-486516092B2D}" type="presOf" srcId="{8284AC51-5347-4A4C-B69E-05909954D771}" destId="{3C9CC616-B417-4D31-AA0F-5B496543AE5A}" srcOrd="1" destOrd="0" presId="urn:microsoft.com/office/officeart/2005/8/layout/hierarchy2"/>
    <dgm:cxn modelId="{711C4008-43E5-480E-9859-62861DBC32A0}" type="presOf" srcId="{FA385620-A34F-4760-AAC9-00A22945815B}" destId="{B3E9C845-6586-4AB5-A7E5-B40A67B4183A}" srcOrd="0" destOrd="0" presId="urn:microsoft.com/office/officeart/2005/8/layout/hierarchy2"/>
    <dgm:cxn modelId="{A56B61BF-35EE-4D78-B9A5-364D6C62410F}" type="presOf" srcId="{39E3AEEC-5A7C-4E3C-89D8-B471A9FD4A4B}" destId="{5DB3C923-A705-4772-A362-919F9874BFA1}" srcOrd="0" destOrd="0" presId="urn:microsoft.com/office/officeart/2005/8/layout/hierarchy2"/>
    <dgm:cxn modelId="{D16BAAD9-4BA0-4E13-83BE-620F6AF7E343}" type="presOf" srcId="{20EF03E3-46BF-45F9-AE33-D2630D8F4AC4}" destId="{8AA10DE1-E87E-4A32-97C4-2FA5BB3298B2}" srcOrd="0" destOrd="0" presId="urn:microsoft.com/office/officeart/2005/8/layout/hierarchy2"/>
    <dgm:cxn modelId="{EB4FD412-1054-4B75-8A11-64FFC936516A}" type="presOf" srcId="{F28E137B-BE8E-42B2-A161-92BACE8557CC}" destId="{0091B3F2-163F-4084-B181-F1522FB1FEE7}" srcOrd="0" destOrd="0" presId="urn:microsoft.com/office/officeart/2005/8/layout/hierarchy2"/>
    <dgm:cxn modelId="{DCB92250-FC99-49A8-95CE-C14CF3FF402C}" type="presOf" srcId="{2DDD269E-FBD1-4F55-A52A-AFE98436D56B}" destId="{1FC9D7C2-F648-44E8-903C-A995C2A8FA4A}" srcOrd="0" destOrd="0" presId="urn:microsoft.com/office/officeart/2005/8/layout/hierarchy2"/>
    <dgm:cxn modelId="{721A145D-3695-46CA-A4AB-B8322BB40E16}" type="presOf" srcId="{97968FCB-3F45-419A-924B-36556FDE569D}" destId="{83E9E939-6D3D-4730-B2AE-5FBACC6C4A48}" srcOrd="0" destOrd="0" presId="urn:microsoft.com/office/officeart/2005/8/layout/hierarchy2"/>
    <dgm:cxn modelId="{9C7297EC-580D-4427-AD7A-3EB6921088B0}" type="presOf" srcId="{96FC144F-FDC8-4170-B739-BE97C12B7263}" destId="{4AC4AC7A-AB81-41E4-8F26-EC81D9A4FE99}" srcOrd="0" destOrd="0" presId="urn:microsoft.com/office/officeart/2005/8/layout/hierarchy2"/>
    <dgm:cxn modelId="{5E835AA3-52C2-4805-9051-BA855975FFAF}" type="presOf" srcId="{FA385620-A34F-4760-AAC9-00A22945815B}" destId="{42E093CC-36DE-4D0D-9F36-FD2187C9EFC2}" srcOrd="1" destOrd="0" presId="urn:microsoft.com/office/officeart/2005/8/layout/hierarchy2"/>
    <dgm:cxn modelId="{422AFBF6-B73B-4533-BD7F-FFB7B754BF6B}" type="presOf" srcId="{E0C08160-9015-4C74-AC69-6287A61B1AAC}" destId="{398A349B-B03B-4C2E-9C73-45A40FAAA0A2}" srcOrd="1" destOrd="0" presId="urn:microsoft.com/office/officeart/2005/8/layout/hierarchy2"/>
    <dgm:cxn modelId="{9A85430A-6763-46BE-A503-B5706BDBF2BA}" srcId="{FD729450-CEB1-480B-A940-30D1DB8279D9}" destId="{2DDD269E-FBD1-4F55-A52A-AFE98436D56B}" srcOrd="1" destOrd="0" parTransId="{95051FCC-F8FF-4162-A3F1-5F12C6C3A2D0}" sibTransId="{6A1049DA-68A7-4491-9DCE-BCB1D8919947}"/>
    <dgm:cxn modelId="{37854510-2541-4DA4-8582-0CE62EDDD5FB}" type="presOf" srcId="{96FC144F-FDC8-4170-B739-BE97C12B7263}" destId="{001E37BE-1232-4951-B1A6-BD1451EC3315}" srcOrd="1" destOrd="0" presId="urn:microsoft.com/office/officeart/2005/8/layout/hierarchy2"/>
    <dgm:cxn modelId="{5DDA000A-C240-44EA-971A-4922294605C5}" srcId="{E7E8AFA4-6960-49B0-809A-520E7A2B9885}" destId="{41B99E2C-AD22-4B0E-957F-1465D6A90402}" srcOrd="0" destOrd="0" parTransId="{97968FCB-3F45-419A-924B-36556FDE569D}" sibTransId="{10347B63-818E-439C-A935-B7BE479B245E}"/>
    <dgm:cxn modelId="{D00D4623-3BAF-4A83-835C-8A7356534969}" type="presOf" srcId="{FD729450-CEB1-480B-A940-30D1DB8279D9}" destId="{EDDA2759-EFEB-46C1-BC63-0D6CA060EC20}" srcOrd="0" destOrd="0" presId="urn:microsoft.com/office/officeart/2005/8/layout/hierarchy2"/>
    <dgm:cxn modelId="{FC5195C8-5FBC-4EBD-8743-5E874AA7B5A5}" type="presOf" srcId="{97968FCB-3F45-419A-924B-36556FDE569D}" destId="{24F2807F-2662-4385-B798-875DB62E429B}" srcOrd="1" destOrd="0" presId="urn:microsoft.com/office/officeart/2005/8/layout/hierarchy2"/>
    <dgm:cxn modelId="{43EF647B-CEB2-40B6-B322-A403722FB83A}" type="presOf" srcId="{1A3DDAE4-CD7B-4EF6-AFEF-DF1E84786054}" destId="{F873C5AF-0F36-415B-84DE-46C5A22FE990}" srcOrd="1" destOrd="0" presId="urn:microsoft.com/office/officeart/2005/8/layout/hierarchy2"/>
    <dgm:cxn modelId="{D8BB0DC7-C76A-4714-A772-43B3D28DB261}" type="presOf" srcId="{4C758D9E-B271-4FEC-A9B6-4054F364F33C}" destId="{64AC08E9-4453-4934-8ECE-F3D49A65B33C}" srcOrd="1" destOrd="0" presId="urn:microsoft.com/office/officeart/2005/8/layout/hierarchy2"/>
    <dgm:cxn modelId="{A210CD0F-FE14-43F9-9646-12E553C2E1A0}" type="presOf" srcId="{E0C08160-9015-4C74-AC69-6287A61B1AAC}" destId="{52EAFF30-363E-4D47-9C0A-6282650CD439}" srcOrd="0" destOrd="0" presId="urn:microsoft.com/office/officeart/2005/8/layout/hierarchy2"/>
    <dgm:cxn modelId="{62FC227C-60AA-4B92-B93A-97EE2B63BEBE}" type="presOf" srcId="{E7E8AFA4-6960-49B0-809A-520E7A2B9885}" destId="{BFE689B1-D364-45F0-A20F-A0E5AF005E9C}" srcOrd="0" destOrd="0" presId="urn:microsoft.com/office/officeart/2005/8/layout/hierarchy2"/>
    <dgm:cxn modelId="{869E0527-C476-4E98-BDFC-12B3C7168DD8}" srcId="{FD729450-CEB1-480B-A940-30D1DB8279D9}" destId="{E7E8AFA4-6960-49B0-809A-520E7A2B9885}" srcOrd="0" destOrd="0" parTransId="{6AE2C25D-FB14-40CD-B800-61D61F1AE70B}" sibTransId="{E10E9D13-5F63-43C7-82DC-662A6EABDF3B}"/>
    <dgm:cxn modelId="{6C5974C6-34ED-4EEB-A842-D42FF733B826}" srcId="{DA1E8147-8171-4E0E-AE13-F5588978528A}" destId="{FAB2CFDC-1548-4C33-BD26-8C716647CFAC}" srcOrd="1" destOrd="0" parTransId="{E0C08160-9015-4C74-AC69-6287A61B1AAC}" sibTransId="{70178504-2EA2-40D6-A553-FB92CD9B69B9}"/>
    <dgm:cxn modelId="{5705803C-E34A-4950-B3D8-A1A4263AE062}" type="presOf" srcId="{6AE2C25D-FB14-40CD-B800-61D61F1AE70B}" destId="{99B9458E-5337-4F18-9971-6D03CC032537}" srcOrd="0" destOrd="0" presId="urn:microsoft.com/office/officeart/2005/8/layout/hierarchy2"/>
    <dgm:cxn modelId="{6BA7B114-D0FE-4609-A436-4572E3211070}" srcId="{DA1E8147-8171-4E0E-AE13-F5588978528A}" destId="{EABAFF79-89F9-4407-AF4B-F6E99CD88DA1}" srcOrd="0" destOrd="0" parTransId="{1A3DDAE4-CD7B-4EF6-AFEF-DF1E84786054}" sibTransId="{61ED2960-4AF0-4F3B-88D1-8D579270094F}"/>
    <dgm:cxn modelId="{1BC5595B-1CFD-495E-B82F-4CB69F5BB0C1}" srcId="{E7E8AFA4-6960-49B0-809A-520E7A2B9885}" destId="{BEB82A66-1CB4-4120-B1F5-FB7E7445B0F5}" srcOrd="1" destOrd="0" parTransId="{8284AC51-5347-4A4C-B69E-05909954D771}" sibTransId="{463F9E83-405D-4141-B0BD-4B4D5B1901D0}"/>
    <dgm:cxn modelId="{729862A1-4391-4B2F-99B3-53A045DE2225}" type="presOf" srcId="{41B99E2C-AD22-4B0E-957F-1465D6A90402}" destId="{C5C60B9C-A8BC-4D44-8F83-406F29438C50}" srcOrd="0" destOrd="0" presId="urn:microsoft.com/office/officeart/2005/8/layout/hierarchy2"/>
    <dgm:cxn modelId="{DD3CAF2D-7DD1-4D22-B097-BA5178FB5A9A}" type="presParOf" srcId="{8AA10DE1-E87E-4A32-97C4-2FA5BB3298B2}" destId="{663E5AFE-CFF2-44CB-BBD9-13C2533AC305}" srcOrd="0" destOrd="0" presId="urn:microsoft.com/office/officeart/2005/8/layout/hierarchy2"/>
    <dgm:cxn modelId="{376F46FB-D30C-43A4-8ADE-FDAA5E20C16A}" type="presParOf" srcId="{663E5AFE-CFF2-44CB-BBD9-13C2533AC305}" destId="{5DB3C923-A705-4772-A362-919F9874BFA1}" srcOrd="0" destOrd="0" presId="urn:microsoft.com/office/officeart/2005/8/layout/hierarchy2"/>
    <dgm:cxn modelId="{1525206B-5C75-4F61-AD10-EFF86E3B43A1}" type="presParOf" srcId="{663E5AFE-CFF2-44CB-BBD9-13C2533AC305}" destId="{DDF8D5BC-BB18-436B-B878-34979D31CBD9}" srcOrd="1" destOrd="0" presId="urn:microsoft.com/office/officeart/2005/8/layout/hierarchy2"/>
    <dgm:cxn modelId="{5D5DE335-6A0F-49C8-9FAC-EECD173220AB}" type="presParOf" srcId="{DDF8D5BC-BB18-436B-B878-34979D31CBD9}" destId="{4AC4AC7A-AB81-41E4-8F26-EC81D9A4FE99}" srcOrd="0" destOrd="0" presId="urn:microsoft.com/office/officeart/2005/8/layout/hierarchy2"/>
    <dgm:cxn modelId="{DF7390AC-1BE2-4DA8-8F2D-551BFD8C0F0A}" type="presParOf" srcId="{4AC4AC7A-AB81-41E4-8F26-EC81D9A4FE99}" destId="{001E37BE-1232-4951-B1A6-BD1451EC3315}" srcOrd="0" destOrd="0" presId="urn:microsoft.com/office/officeart/2005/8/layout/hierarchy2"/>
    <dgm:cxn modelId="{6BD9E25F-2E6C-45BB-9215-3908B5AE7956}" type="presParOf" srcId="{DDF8D5BC-BB18-436B-B878-34979D31CBD9}" destId="{177C1834-DF98-44E4-8162-8AB286C499C6}" srcOrd="1" destOrd="0" presId="urn:microsoft.com/office/officeart/2005/8/layout/hierarchy2"/>
    <dgm:cxn modelId="{D11721C5-19A2-49BD-9FD9-86C8ED1C576A}" type="presParOf" srcId="{177C1834-DF98-44E4-8162-8AB286C499C6}" destId="{EDDA2759-EFEB-46C1-BC63-0D6CA060EC20}" srcOrd="0" destOrd="0" presId="urn:microsoft.com/office/officeart/2005/8/layout/hierarchy2"/>
    <dgm:cxn modelId="{C08E6A8A-E8CD-4147-8C6D-34CD61994289}" type="presParOf" srcId="{177C1834-DF98-44E4-8162-8AB286C499C6}" destId="{0B5B27A2-BCED-49B1-9773-BC4E16C76222}" srcOrd="1" destOrd="0" presId="urn:microsoft.com/office/officeart/2005/8/layout/hierarchy2"/>
    <dgm:cxn modelId="{F3516FBB-3D93-43A8-B74B-E3530BB2FD1B}" type="presParOf" srcId="{0B5B27A2-BCED-49B1-9773-BC4E16C76222}" destId="{99B9458E-5337-4F18-9971-6D03CC032537}" srcOrd="0" destOrd="0" presId="urn:microsoft.com/office/officeart/2005/8/layout/hierarchy2"/>
    <dgm:cxn modelId="{8158ACC5-C8AB-4A67-A99A-6EE1692184F2}" type="presParOf" srcId="{99B9458E-5337-4F18-9971-6D03CC032537}" destId="{4C52BF32-9366-4F1F-B63D-AB0D68FAD9D3}" srcOrd="0" destOrd="0" presId="urn:microsoft.com/office/officeart/2005/8/layout/hierarchy2"/>
    <dgm:cxn modelId="{9286B280-9DC8-4447-973F-4FE2D312283B}" type="presParOf" srcId="{0B5B27A2-BCED-49B1-9773-BC4E16C76222}" destId="{AD930A76-7EB5-4250-952F-36F23FB1B1EF}" srcOrd="1" destOrd="0" presId="urn:microsoft.com/office/officeart/2005/8/layout/hierarchy2"/>
    <dgm:cxn modelId="{0F4A12CF-4F0A-4EAD-AE9E-85DCA240B9C3}" type="presParOf" srcId="{AD930A76-7EB5-4250-952F-36F23FB1B1EF}" destId="{BFE689B1-D364-45F0-A20F-A0E5AF005E9C}" srcOrd="0" destOrd="0" presId="urn:microsoft.com/office/officeart/2005/8/layout/hierarchy2"/>
    <dgm:cxn modelId="{D15F94D4-25F3-4CDC-BD3F-B726A72AAB09}" type="presParOf" srcId="{AD930A76-7EB5-4250-952F-36F23FB1B1EF}" destId="{A4880BC8-439B-42A2-926E-28BBC2B8E52D}" srcOrd="1" destOrd="0" presId="urn:microsoft.com/office/officeart/2005/8/layout/hierarchy2"/>
    <dgm:cxn modelId="{A60DB71D-2A4E-40E3-84EF-46E63EC2E035}" type="presParOf" srcId="{A4880BC8-439B-42A2-926E-28BBC2B8E52D}" destId="{83E9E939-6D3D-4730-B2AE-5FBACC6C4A48}" srcOrd="0" destOrd="0" presId="urn:microsoft.com/office/officeart/2005/8/layout/hierarchy2"/>
    <dgm:cxn modelId="{838984CF-FEDF-4895-B8C9-AA597EFC9AB2}" type="presParOf" srcId="{83E9E939-6D3D-4730-B2AE-5FBACC6C4A48}" destId="{24F2807F-2662-4385-B798-875DB62E429B}" srcOrd="0" destOrd="0" presId="urn:microsoft.com/office/officeart/2005/8/layout/hierarchy2"/>
    <dgm:cxn modelId="{530BC045-D6BB-42FB-A964-2524328EBEEE}" type="presParOf" srcId="{A4880BC8-439B-42A2-926E-28BBC2B8E52D}" destId="{B44F6B94-E533-4562-8F7E-536126DA4096}" srcOrd="1" destOrd="0" presId="urn:microsoft.com/office/officeart/2005/8/layout/hierarchy2"/>
    <dgm:cxn modelId="{16FAE879-ED0F-4ADD-8ED3-E8ECFEBE6787}" type="presParOf" srcId="{B44F6B94-E533-4562-8F7E-536126DA4096}" destId="{C5C60B9C-A8BC-4D44-8F83-406F29438C50}" srcOrd="0" destOrd="0" presId="urn:microsoft.com/office/officeart/2005/8/layout/hierarchy2"/>
    <dgm:cxn modelId="{7E1098D4-E28C-4057-A3AC-4DDD84EE064B}" type="presParOf" srcId="{B44F6B94-E533-4562-8F7E-536126DA4096}" destId="{8885FEEB-60CB-412C-8A15-814F1EA643B0}" srcOrd="1" destOrd="0" presId="urn:microsoft.com/office/officeart/2005/8/layout/hierarchy2"/>
    <dgm:cxn modelId="{CBA9E9F5-11C0-47C2-92D3-A748C11228EF}" type="presParOf" srcId="{A4880BC8-439B-42A2-926E-28BBC2B8E52D}" destId="{ECDA3F76-3784-4FC0-8923-0B7BAD25E17E}" srcOrd="2" destOrd="0" presId="urn:microsoft.com/office/officeart/2005/8/layout/hierarchy2"/>
    <dgm:cxn modelId="{60CEEE0F-0A1F-41E8-9D57-027B0DF55D29}" type="presParOf" srcId="{ECDA3F76-3784-4FC0-8923-0B7BAD25E17E}" destId="{3C9CC616-B417-4D31-AA0F-5B496543AE5A}" srcOrd="0" destOrd="0" presId="urn:microsoft.com/office/officeart/2005/8/layout/hierarchy2"/>
    <dgm:cxn modelId="{17D2C0CD-9FD7-4FAF-BC5E-75FB97348C1E}" type="presParOf" srcId="{A4880BC8-439B-42A2-926E-28BBC2B8E52D}" destId="{AE60B6EA-550B-414F-B946-B71CEB6504F3}" srcOrd="3" destOrd="0" presId="urn:microsoft.com/office/officeart/2005/8/layout/hierarchy2"/>
    <dgm:cxn modelId="{AE2094D9-47E7-4311-AC09-C1488B187735}" type="presParOf" srcId="{AE60B6EA-550B-414F-B946-B71CEB6504F3}" destId="{2A6EB571-5A07-4E8D-B759-7F9BF4121383}" srcOrd="0" destOrd="0" presId="urn:microsoft.com/office/officeart/2005/8/layout/hierarchy2"/>
    <dgm:cxn modelId="{D4DC9577-DE3B-4B1D-9A4C-840CD1AA8018}" type="presParOf" srcId="{AE60B6EA-550B-414F-B946-B71CEB6504F3}" destId="{EA54BB7B-E1FA-436C-A49F-5B07DC6FC02C}" srcOrd="1" destOrd="0" presId="urn:microsoft.com/office/officeart/2005/8/layout/hierarchy2"/>
    <dgm:cxn modelId="{139ABD4A-8AE2-4BB1-B62B-8B959EFA03AB}" type="presParOf" srcId="{0B5B27A2-BCED-49B1-9773-BC4E16C76222}" destId="{FE7BFB7D-D781-44DA-97C0-7AE8DBAF51F1}" srcOrd="2" destOrd="0" presId="urn:microsoft.com/office/officeart/2005/8/layout/hierarchy2"/>
    <dgm:cxn modelId="{F8B3298A-097C-4242-9F24-82E66A15C9EB}" type="presParOf" srcId="{FE7BFB7D-D781-44DA-97C0-7AE8DBAF51F1}" destId="{B230A973-3E50-4A90-87E9-50A51F3B9F5E}" srcOrd="0" destOrd="0" presId="urn:microsoft.com/office/officeart/2005/8/layout/hierarchy2"/>
    <dgm:cxn modelId="{7B3CEAFE-FE98-4FB9-8A0B-D05657E2816D}" type="presParOf" srcId="{0B5B27A2-BCED-49B1-9773-BC4E16C76222}" destId="{2BCAC547-C80B-42E3-865A-C8A829A844AB}" srcOrd="3" destOrd="0" presId="urn:microsoft.com/office/officeart/2005/8/layout/hierarchy2"/>
    <dgm:cxn modelId="{C7AE5A1B-94AE-46E8-89AE-4992895E9646}" type="presParOf" srcId="{2BCAC547-C80B-42E3-865A-C8A829A844AB}" destId="{1FC9D7C2-F648-44E8-903C-A995C2A8FA4A}" srcOrd="0" destOrd="0" presId="urn:microsoft.com/office/officeart/2005/8/layout/hierarchy2"/>
    <dgm:cxn modelId="{34C25CB4-8A5A-4E79-B84A-DD54ABF5B0DD}" type="presParOf" srcId="{2BCAC547-C80B-42E3-865A-C8A829A844AB}" destId="{6FED36C3-1D13-4B76-9579-01DB725AE3F3}" srcOrd="1" destOrd="0" presId="urn:microsoft.com/office/officeart/2005/8/layout/hierarchy2"/>
    <dgm:cxn modelId="{742CDFB4-1063-44AA-80A2-651D82A04893}" type="presParOf" srcId="{0B5B27A2-BCED-49B1-9773-BC4E16C76222}" destId="{B3E9C845-6586-4AB5-A7E5-B40A67B4183A}" srcOrd="4" destOrd="0" presId="urn:microsoft.com/office/officeart/2005/8/layout/hierarchy2"/>
    <dgm:cxn modelId="{802ECC0E-8415-47C2-97A2-FC1762A30E53}" type="presParOf" srcId="{B3E9C845-6586-4AB5-A7E5-B40A67B4183A}" destId="{42E093CC-36DE-4D0D-9F36-FD2187C9EFC2}" srcOrd="0" destOrd="0" presId="urn:microsoft.com/office/officeart/2005/8/layout/hierarchy2"/>
    <dgm:cxn modelId="{C59C5E91-C4CC-40CC-889B-00CD353C7629}" type="presParOf" srcId="{0B5B27A2-BCED-49B1-9773-BC4E16C76222}" destId="{981D322E-8608-4411-88B6-7902C9F5D6A9}" srcOrd="5" destOrd="0" presId="urn:microsoft.com/office/officeart/2005/8/layout/hierarchy2"/>
    <dgm:cxn modelId="{5A1FFDBD-5360-4479-A946-F87CBDBD4488}" type="presParOf" srcId="{981D322E-8608-4411-88B6-7902C9F5D6A9}" destId="{0091B3F2-163F-4084-B181-F1522FB1FEE7}" srcOrd="0" destOrd="0" presId="urn:microsoft.com/office/officeart/2005/8/layout/hierarchy2"/>
    <dgm:cxn modelId="{6676240B-F85C-486C-B485-266DEDD7CDFC}" type="presParOf" srcId="{981D322E-8608-4411-88B6-7902C9F5D6A9}" destId="{B0C4E45B-EB32-472A-831F-7F65A49789D8}" srcOrd="1" destOrd="0" presId="urn:microsoft.com/office/officeart/2005/8/layout/hierarchy2"/>
    <dgm:cxn modelId="{B438E34E-0071-40F2-8E94-DD7FA91EA3ED}" type="presParOf" srcId="{DDF8D5BC-BB18-436B-B878-34979D31CBD9}" destId="{D3E3E6D2-6192-4999-A8E7-03D328426AC3}" srcOrd="2" destOrd="0" presId="urn:microsoft.com/office/officeart/2005/8/layout/hierarchy2"/>
    <dgm:cxn modelId="{EFDA792D-77BA-4EA9-AD4F-B8F19AA89232}" type="presParOf" srcId="{D3E3E6D2-6192-4999-A8E7-03D328426AC3}" destId="{64AC08E9-4453-4934-8ECE-F3D49A65B33C}" srcOrd="0" destOrd="0" presId="urn:microsoft.com/office/officeart/2005/8/layout/hierarchy2"/>
    <dgm:cxn modelId="{6BE1BC2F-68DA-4C7B-881D-9E73BC57EDE5}" type="presParOf" srcId="{DDF8D5BC-BB18-436B-B878-34979D31CBD9}" destId="{B04042CA-6C7B-4BCC-824D-1EAFE38262BB}" srcOrd="3" destOrd="0" presId="urn:microsoft.com/office/officeart/2005/8/layout/hierarchy2"/>
    <dgm:cxn modelId="{D7FC00DB-16E4-4649-8429-6E74060F9956}" type="presParOf" srcId="{B04042CA-6C7B-4BCC-824D-1EAFE38262BB}" destId="{25521935-391E-4DEA-8DDE-21C60055F4B3}" srcOrd="0" destOrd="0" presId="urn:microsoft.com/office/officeart/2005/8/layout/hierarchy2"/>
    <dgm:cxn modelId="{9CDA97AB-B054-49F5-9E69-07BB9BF7E575}" type="presParOf" srcId="{B04042CA-6C7B-4BCC-824D-1EAFE38262BB}" destId="{752CCCA0-6892-40E3-A3CA-3755E3BD2C13}" srcOrd="1" destOrd="0" presId="urn:microsoft.com/office/officeart/2005/8/layout/hierarchy2"/>
    <dgm:cxn modelId="{895DC7A5-2DDA-4CE0-9F0C-BFEA99CB0454}" type="presParOf" srcId="{752CCCA0-6892-40E3-A3CA-3755E3BD2C13}" destId="{57FC0964-939E-4D6D-9630-7A0477AE06D4}" srcOrd="0" destOrd="0" presId="urn:microsoft.com/office/officeart/2005/8/layout/hierarchy2"/>
    <dgm:cxn modelId="{278EA506-ACE7-4E85-9C27-01FC31D77EEF}" type="presParOf" srcId="{57FC0964-939E-4D6D-9630-7A0477AE06D4}" destId="{F873C5AF-0F36-415B-84DE-46C5A22FE990}" srcOrd="0" destOrd="0" presId="urn:microsoft.com/office/officeart/2005/8/layout/hierarchy2"/>
    <dgm:cxn modelId="{7E532994-3054-4571-B513-0066CE1EAB02}" type="presParOf" srcId="{752CCCA0-6892-40E3-A3CA-3755E3BD2C13}" destId="{64BA01E1-F061-443B-970F-B79480201254}" srcOrd="1" destOrd="0" presId="urn:microsoft.com/office/officeart/2005/8/layout/hierarchy2"/>
    <dgm:cxn modelId="{C9FF6340-514B-42DB-ADF4-6269611D2111}" type="presParOf" srcId="{64BA01E1-F061-443B-970F-B79480201254}" destId="{DC74B9EC-2BF6-4858-97B8-6BF0727186A1}" srcOrd="0" destOrd="0" presId="urn:microsoft.com/office/officeart/2005/8/layout/hierarchy2"/>
    <dgm:cxn modelId="{35652DFB-2C82-47D8-B12D-D31321FC38C3}" type="presParOf" srcId="{64BA01E1-F061-443B-970F-B79480201254}" destId="{3A3591A7-71A9-4F23-9B27-9DA324E99800}" srcOrd="1" destOrd="0" presId="urn:microsoft.com/office/officeart/2005/8/layout/hierarchy2"/>
    <dgm:cxn modelId="{55D57802-B9C6-4A9C-A673-075F266B42E5}" type="presParOf" srcId="{752CCCA0-6892-40E3-A3CA-3755E3BD2C13}" destId="{52EAFF30-363E-4D47-9C0A-6282650CD439}" srcOrd="2" destOrd="0" presId="urn:microsoft.com/office/officeart/2005/8/layout/hierarchy2"/>
    <dgm:cxn modelId="{75951250-0E5D-4EC2-AE21-1A7C4E6899E4}" type="presParOf" srcId="{52EAFF30-363E-4D47-9C0A-6282650CD439}" destId="{398A349B-B03B-4C2E-9C73-45A40FAAA0A2}" srcOrd="0" destOrd="0" presId="urn:microsoft.com/office/officeart/2005/8/layout/hierarchy2"/>
    <dgm:cxn modelId="{F3C68475-8958-42F3-8286-2F88E57931D0}" type="presParOf" srcId="{752CCCA0-6892-40E3-A3CA-3755E3BD2C13}" destId="{A41C04BE-0B8A-4A47-9262-ECACB6998CD1}" srcOrd="3" destOrd="0" presId="urn:microsoft.com/office/officeart/2005/8/layout/hierarchy2"/>
    <dgm:cxn modelId="{12BA5623-BCA4-48AF-9685-19496306CD14}" type="presParOf" srcId="{A41C04BE-0B8A-4A47-9262-ECACB6998CD1}" destId="{5D2223D4-271F-4ACA-AE4F-D4C6E964C550}" srcOrd="0" destOrd="0" presId="urn:microsoft.com/office/officeart/2005/8/layout/hierarchy2"/>
    <dgm:cxn modelId="{0FD5DEFD-EAEF-4A1C-8CE9-94D075C02769}" type="presParOf" srcId="{A41C04BE-0B8A-4A47-9262-ECACB6998CD1}" destId="{B2172479-6705-492F-BE5B-5D63E9E409DD}"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EA735-3BDA-4395-BBC0-5F22984E3FD2}">
      <dsp:nvSpPr>
        <dsp:cNvPr id="0" name=""/>
        <dsp:cNvSpPr/>
      </dsp:nvSpPr>
      <dsp:spPr>
        <a:xfrm>
          <a:off x="4544734" y="2400300"/>
          <a:ext cx="907970" cy="976068"/>
        </a:xfrm>
        <a:custGeom>
          <a:avLst/>
          <a:gdLst/>
          <a:ahLst/>
          <a:cxnLst/>
          <a:rect l="0" t="0" r="0" b="0"/>
          <a:pathLst>
            <a:path>
              <a:moveTo>
                <a:pt x="0" y="0"/>
              </a:moveTo>
              <a:lnTo>
                <a:pt x="453985" y="0"/>
              </a:lnTo>
              <a:lnTo>
                <a:pt x="453985" y="976068"/>
              </a:lnTo>
              <a:lnTo>
                <a:pt x="907970" y="97606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5CC678-B04F-4A27-9137-7E5398859077}">
      <dsp:nvSpPr>
        <dsp:cNvPr id="0" name=""/>
        <dsp:cNvSpPr/>
      </dsp:nvSpPr>
      <dsp:spPr>
        <a:xfrm>
          <a:off x="4544734" y="1424231"/>
          <a:ext cx="907970" cy="976068"/>
        </a:xfrm>
        <a:custGeom>
          <a:avLst/>
          <a:gdLst/>
          <a:ahLst/>
          <a:cxnLst/>
          <a:rect l="0" t="0" r="0" b="0"/>
          <a:pathLst>
            <a:path>
              <a:moveTo>
                <a:pt x="0" y="976068"/>
              </a:moveTo>
              <a:lnTo>
                <a:pt x="453985" y="976068"/>
              </a:lnTo>
              <a:lnTo>
                <a:pt x="453985" y="0"/>
              </a:lnTo>
              <a:lnTo>
                <a:pt x="907970"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2AFF2E-35A6-4243-B298-A4C01EBB2F8D}">
      <dsp:nvSpPr>
        <dsp:cNvPr id="0" name=""/>
        <dsp:cNvSpPr/>
      </dsp:nvSpPr>
      <dsp:spPr>
        <a:xfrm>
          <a:off x="4881" y="1707972"/>
          <a:ext cx="4539853" cy="1384655"/>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035" tIns="26035" rIns="26035" bIns="26035" numCol="1" spcCol="1270" anchor="ctr" anchorCtr="0">
          <a:noAutofit/>
        </a:bodyPr>
        <a:lstStyle/>
        <a:p>
          <a:pPr lvl="0" algn="ctr" defTabSz="1822450" rtl="0">
            <a:lnSpc>
              <a:spcPct val="90000"/>
            </a:lnSpc>
            <a:spcBef>
              <a:spcPct val="0"/>
            </a:spcBef>
            <a:spcAft>
              <a:spcPct val="35000"/>
            </a:spcAft>
          </a:pPr>
          <a:r>
            <a:rPr lang="en-US" sz="4100" kern="1200" smtClean="0"/>
            <a:t>Time Division Multiplexing</a:t>
          </a:r>
          <a:endParaRPr lang="en-US" sz="4100" kern="1200"/>
        </a:p>
      </dsp:txBody>
      <dsp:txXfrm>
        <a:off x="4881" y="1707972"/>
        <a:ext cx="4539853" cy="1384655"/>
      </dsp:txXfrm>
    </dsp:sp>
    <dsp:sp modelId="{6FAC38AB-2D00-444E-9A2B-7C931AEABEA6}">
      <dsp:nvSpPr>
        <dsp:cNvPr id="0" name=""/>
        <dsp:cNvSpPr/>
      </dsp:nvSpPr>
      <dsp:spPr>
        <a:xfrm>
          <a:off x="5452705" y="731903"/>
          <a:ext cx="4539853" cy="1384655"/>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035" tIns="26035" rIns="26035" bIns="26035" numCol="1" spcCol="1270" anchor="ctr" anchorCtr="0">
          <a:noAutofit/>
        </a:bodyPr>
        <a:lstStyle/>
        <a:p>
          <a:pPr lvl="0" algn="ctr" defTabSz="1822450" rtl="0">
            <a:lnSpc>
              <a:spcPct val="90000"/>
            </a:lnSpc>
            <a:spcBef>
              <a:spcPct val="0"/>
            </a:spcBef>
            <a:spcAft>
              <a:spcPct val="35000"/>
            </a:spcAft>
          </a:pPr>
          <a:r>
            <a:rPr lang="en-US" sz="4100" kern="1200" smtClean="0"/>
            <a:t>Synchronous Time Division Multiplexing</a:t>
          </a:r>
          <a:endParaRPr lang="en-US" sz="4100" kern="1200"/>
        </a:p>
      </dsp:txBody>
      <dsp:txXfrm>
        <a:off x="5452705" y="731903"/>
        <a:ext cx="4539853" cy="1384655"/>
      </dsp:txXfrm>
    </dsp:sp>
    <dsp:sp modelId="{280E3B01-A5D9-435A-8442-7B728ADAD7E5}">
      <dsp:nvSpPr>
        <dsp:cNvPr id="0" name=""/>
        <dsp:cNvSpPr/>
      </dsp:nvSpPr>
      <dsp:spPr>
        <a:xfrm>
          <a:off x="5452705" y="2684040"/>
          <a:ext cx="4539853" cy="1384655"/>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035" tIns="26035" rIns="26035" bIns="26035" numCol="1" spcCol="1270" anchor="ctr" anchorCtr="0">
          <a:noAutofit/>
        </a:bodyPr>
        <a:lstStyle/>
        <a:p>
          <a:pPr lvl="0" algn="ctr" defTabSz="1822450" rtl="0">
            <a:lnSpc>
              <a:spcPct val="90000"/>
            </a:lnSpc>
            <a:spcBef>
              <a:spcPct val="0"/>
            </a:spcBef>
            <a:spcAft>
              <a:spcPct val="35000"/>
            </a:spcAft>
          </a:pPr>
          <a:r>
            <a:rPr lang="en-US" sz="4100" kern="1200" smtClean="0"/>
            <a:t>Statistical Time Division Multiplexing</a:t>
          </a:r>
          <a:endParaRPr lang="en-US" sz="4100" kern="1200"/>
        </a:p>
      </dsp:txBody>
      <dsp:txXfrm>
        <a:off x="5452705" y="2684040"/>
        <a:ext cx="4539853" cy="1384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3C923-A705-4772-A362-919F9874BFA1}">
      <dsp:nvSpPr>
        <dsp:cNvPr id="0" name=""/>
        <dsp:cNvSpPr/>
      </dsp:nvSpPr>
      <dsp:spPr>
        <a:xfrm>
          <a:off x="6709" y="3135583"/>
          <a:ext cx="1137591"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smtClean="0"/>
            <a:t>Switch structure</a:t>
          </a:r>
          <a:endParaRPr lang="en-US" sz="1600" b="1" kern="1200"/>
        </a:p>
      </dsp:txBody>
      <dsp:txXfrm>
        <a:off x="23368" y="3152242"/>
        <a:ext cx="1104273" cy="535477"/>
      </dsp:txXfrm>
    </dsp:sp>
    <dsp:sp modelId="{4AC4AC7A-AB81-41E4-8F26-EC81D9A4FE99}">
      <dsp:nvSpPr>
        <dsp:cNvPr id="0" name=""/>
        <dsp:cNvSpPr/>
      </dsp:nvSpPr>
      <dsp:spPr>
        <a:xfrm rot="17913003">
          <a:off x="895765" y="2993540"/>
          <a:ext cx="952106" cy="16551"/>
        </a:xfrm>
        <a:custGeom>
          <a:avLst/>
          <a:gdLst/>
          <a:ahLst/>
          <a:cxnLst/>
          <a:rect l="0" t="0" r="0" b="0"/>
          <a:pathLst>
            <a:path>
              <a:moveTo>
                <a:pt x="0" y="8275"/>
              </a:moveTo>
              <a:lnTo>
                <a:pt x="952106" y="827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1348016" y="2978013"/>
        <a:ext cx="47605" cy="47605"/>
      </dsp:txXfrm>
    </dsp:sp>
    <dsp:sp modelId="{EDDA2759-EFEB-46C1-BC63-0D6CA060EC20}">
      <dsp:nvSpPr>
        <dsp:cNvPr id="0" name=""/>
        <dsp:cNvSpPr/>
      </dsp:nvSpPr>
      <dsp:spPr>
        <a:xfrm>
          <a:off x="1599337" y="2299253"/>
          <a:ext cx="1137591"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Circuit </a:t>
          </a:r>
          <a:r>
            <a:rPr lang="en-US" sz="1600" b="1" kern="1200" dirty="0" smtClean="0"/>
            <a:t>switches</a:t>
          </a:r>
          <a:endParaRPr lang="en-US" sz="1600" b="1" kern="1200" dirty="0"/>
        </a:p>
      </dsp:txBody>
      <dsp:txXfrm>
        <a:off x="1615996" y="2315912"/>
        <a:ext cx="1104273" cy="535477"/>
      </dsp:txXfrm>
    </dsp:sp>
    <dsp:sp modelId="{99B9458E-5337-4F18-9971-6D03CC032537}">
      <dsp:nvSpPr>
        <dsp:cNvPr id="0" name=""/>
        <dsp:cNvSpPr/>
      </dsp:nvSpPr>
      <dsp:spPr>
        <a:xfrm rot="18289469">
          <a:off x="2566035" y="2248318"/>
          <a:ext cx="796821" cy="16551"/>
        </a:xfrm>
        <a:custGeom>
          <a:avLst/>
          <a:gdLst/>
          <a:ahLst/>
          <a:cxnLst/>
          <a:rect l="0" t="0" r="0" b="0"/>
          <a:pathLst>
            <a:path>
              <a:moveTo>
                <a:pt x="0" y="8275"/>
              </a:moveTo>
              <a:lnTo>
                <a:pt x="796821"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2944526" y="2236673"/>
        <a:ext cx="39841" cy="39841"/>
      </dsp:txXfrm>
    </dsp:sp>
    <dsp:sp modelId="{BFE689B1-D364-45F0-A20F-A0E5AF005E9C}">
      <dsp:nvSpPr>
        <dsp:cNvPr id="0" name=""/>
        <dsp:cNvSpPr/>
      </dsp:nvSpPr>
      <dsp:spPr>
        <a:xfrm>
          <a:off x="3191965" y="1607765"/>
          <a:ext cx="2745144" cy="643541"/>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Space-division switch</a:t>
          </a:r>
          <a:endParaRPr lang="en-US" sz="1600" b="1" kern="1200" dirty="0"/>
        </a:p>
      </dsp:txBody>
      <dsp:txXfrm>
        <a:off x="3210814" y="1626614"/>
        <a:ext cx="2707446" cy="605843"/>
      </dsp:txXfrm>
    </dsp:sp>
    <dsp:sp modelId="{83E9E939-6D3D-4730-B2AE-5FBACC6C4A48}">
      <dsp:nvSpPr>
        <dsp:cNvPr id="0" name=""/>
        <dsp:cNvSpPr/>
      </dsp:nvSpPr>
      <dsp:spPr>
        <a:xfrm rot="19457599">
          <a:off x="5884438" y="1757731"/>
          <a:ext cx="560379" cy="16551"/>
        </a:xfrm>
        <a:custGeom>
          <a:avLst/>
          <a:gdLst/>
          <a:ahLst/>
          <a:cxnLst/>
          <a:rect l="0" t="0" r="0" b="0"/>
          <a:pathLst>
            <a:path>
              <a:moveTo>
                <a:pt x="0" y="8275"/>
              </a:moveTo>
              <a:lnTo>
                <a:pt x="560379"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6150618" y="1751997"/>
        <a:ext cx="28018" cy="28018"/>
      </dsp:txXfrm>
    </dsp:sp>
    <dsp:sp modelId="{C5C60B9C-A8BC-4D44-8F83-406F29438C50}">
      <dsp:nvSpPr>
        <dsp:cNvPr id="0" name=""/>
        <dsp:cNvSpPr/>
      </dsp:nvSpPr>
      <dsp:spPr>
        <a:xfrm>
          <a:off x="6392146" y="1318080"/>
          <a:ext cx="2745144"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Crossbar switch</a:t>
          </a:r>
          <a:endParaRPr lang="en-US" sz="1600" b="1" kern="1200" dirty="0"/>
        </a:p>
      </dsp:txBody>
      <dsp:txXfrm>
        <a:off x="6408805" y="1334739"/>
        <a:ext cx="2711826" cy="535477"/>
      </dsp:txXfrm>
    </dsp:sp>
    <dsp:sp modelId="{ECDA3F76-3784-4FC0-8923-0B7BAD25E17E}">
      <dsp:nvSpPr>
        <dsp:cNvPr id="0" name=""/>
        <dsp:cNvSpPr/>
      </dsp:nvSpPr>
      <dsp:spPr>
        <a:xfrm rot="2142401">
          <a:off x="5884438" y="2084789"/>
          <a:ext cx="560379" cy="16551"/>
        </a:xfrm>
        <a:custGeom>
          <a:avLst/>
          <a:gdLst/>
          <a:ahLst/>
          <a:cxnLst/>
          <a:rect l="0" t="0" r="0" b="0"/>
          <a:pathLst>
            <a:path>
              <a:moveTo>
                <a:pt x="0" y="8275"/>
              </a:moveTo>
              <a:lnTo>
                <a:pt x="560379"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6150618" y="2079055"/>
        <a:ext cx="28018" cy="28018"/>
      </dsp:txXfrm>
    </dsp:sp>
    <dsp:sp modelId="{2A6EB571-5A07-4E8D-B759-7F9BF4121383}">
      <dsp:nvSpPr>
        <dsp:cNvPr id="0" name=""/>
        <dsp:cNvSpPr/>
      </dsp:nvSpPr>
      <dsp:spPr>
        <a:xfrm>
          <a:off x="6392146" y="1972195"/>
          <a:ext cx="2745144"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Multistage switch</a:t>
          </a:r>
          <a:endParaRPr lang="en-US" sz="1600" b="1" kern="1200" dirty="0"/>
        </a:p>
      </dsp:txBody>
      <dsp:txXfrm>
        <a:off x="6408805" y="1988854"/>
        <a:ext cx="2711826" cy="535477"/>
      </dsp:txXfrm>
    </dsp:sp>
    <dsp:sp modelId="{FE7BFB7D-D781-44DA-97C0-7AE8DBAF51F1}">
      <dsp:nvSpPr>
        <dsp:cNvPr id="0" name=""/>
        <dsp:cNvSpPr/>
      </dsp:nvSpPr>
      <dsp:spPr>
        <a:xfrm rot="281714">
          <a:off x="2736162" y="2594062"/>
          <a:ext cx="456568" cy="16551"/>
        </a:xfrm>
        <a:custGeom>
          <a:avLst/>
          <a:gdLst/>
          <a:ahLst/>
          <a:cxnLst/>
          <a:rect l="0" t="0" r="0" b="0"/>
          <a:pathLst>
            <a:path>
              <a:moveTo>
                <a:pt x="0" y="8275"/>
              </a:moveTo>
              <a:lnTo>
                <a:pt x="456568"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2953032" y="2590923"/>
        <a:ext cx="22828" cy="22828"/>
      </dsp:txXfrm>
    </dsp:sp>
    <dsp:sp modelId="{1FC9D7C2-F648-44E8-903C-A995C2A8FA4A}">
      <dsp:nvSpPr>
        <dsp:cNvPr id="0" name=""/>
        <dsp:cNvSpPr/>
      </dsp:nvSpPr>
      <dsp:spPr>
        <a:xfrm>
          <a:off x="3191965" y="2336626"/>
          <a:ext cx="2745144"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Time-division switch</a:t>
          </a:r>
          <a:endParaRPr lang="en-US" sz="1600" b="1" kern="1200" dirty="0"/>
        </a:p>
      </dsp:txBody>
      <dsp:txXfrm>
        <a:off x="3208624" y="2353285"/>
        <a:ext cx="2711826" cy="535477"/>
      </dsp:txXfrm>
    </dsp:sp>
    <dsp:sp modelId="{B3E9C845-6586-4AB5-A7E5-B40A67B4183A}">
      <dsp:nvSpPr>
        <dsp:cNvPr id="0" name=""/>
        <dsp:cNvSpPr/>
      </dsp:nvSpPr>
      <dsp:spPr>
        <a:xfrm rot="3399175">
          <a:off x="2550558" y="2921119"/>
          <a:ext cx="827776" cy="16551"/>
        </a:xfrm>
        <a:custGeom>
          <a:avLst/>
          <a:gdLst/>
          <a:ahLst/>
          <a:cxnLst/>
          <a:rect l="0" t="0" r="0" b="0"/>
          <a:pathLst>
            <a:path>
              <a:moveTo>
                <a:pt x="0" y="8275"/>
              </a:moveTo>
              <a:lnTo>
                <a:pt x="827776"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2943752" y="2908700"/>
        <a:ext cx="41388" cy="41388"/>
      </dsp:txXfrm>
    </dsp:sp>
    <dsp:sp modelId="{0091B3F2-163F-4084-B181-F1522FB1FEE7}">
      <dsp:nvSpPr>
        <dsp:cNvPr id="0" name=""/>
        <dsp:cNvSpPr/>
      </dsp:nvSpPr>
      <dsp:spPr>
        <a:xfrm>
          <a:off x="3191965" y="2990741"/>
          <a:ext cx="2745144"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Time and space- division switch combinations</a:t>
          </a:r>
          <a:endParaRPr lang="en-US" sz="1600" b="1" kern="1200" dirty="0"/>
        </a:p>
      </dsp:txBody>
      <dsp:txXfrm>
        <a:off x="3208624" y="3007400"/>
        <a:ext cx="2711826" cy="535477"/>
      </dsp:txXfrm>
    </dsp:sp>
    <dsp:sp modelId="{D3E3E6D2-6192-4999-A8E7-03D328426AC3}">
      <dsp:nvSpPr>
        <dsp:cNvPr id="0" name=""/>
        <dsp:cNvSpPr/>
      </dsp:nvSpPr>
      <dsp:spPr>
        <a:xfrm rot="3686997">
          <a:off x="895765" y="3829871"/>
          <a:ext cx="952106" cy="16551"/>
        </a:xfrm>
        <a:custGeom>
          <a:avLst/>
          <a:gdLst/>
          <a:ahLst/>
          <a:cxnLst/>
          <a:rect l="0" t="0" r="0" b="0"/>
          <a:pathLst>
            <a:path>
              <a:moveTo>
                <a:pt x="0" y="8275"/>
              </a:moveTo>
              <a:lnTo>
                <a:pt x="952106" y="827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1348016" y="3814343"/>
        <a:ext cx="47605" cy="47605"/>
      </dsp:txXfrm>
    </dsp:sp>
    <dsp:sp modelId="{25521935-391E-4DEA-8DDE-21C60055F4B3}">
      <dsp:nvSpPr>
        <dsp:cNvPr id="0" name=""/>
        <dsp:cNvSpPr/>
      </dsp:nvSpPr>
      <dsp:spPr>
        <a:xfrm>
          <a:off x="1599337" y="3971913"/>
          <a:ext cx="1137591"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Packet </a:t>
          </a:r>
          <a:r>
            <a:rPr lang="en-US" sz="1600" b="1" kern="1200" dirty="0" smtClean="0"/>
            <a:t>switches</a:t>
          </a:r>
          <a:endParaRPr lang="en-US" sz="1600" b="1" kern="1200" dirty="0"/>
        </a:p>
      </dsp:txBody>
      <dsp:txXfrm>
        <a:off x="1615996" y="3988572"/>
        <a:ext cx="1104273" cy="535477"/>
      </dsp:txXfrm>
    </dsp:sp>
    <dsp:sp modelId="{57FC0964-939E-4D6D-9630-7A0477AE06D4}">
      <dsp:nvSpPr>
        <dsp:cNvPr id="0" name=""/>
        <dsp:cNvSpPr/>
      </dsp:nvSpPr>
      <dsp:spPr>
        <a:xfrm rot="19457599">
          <a:off x="2684257" y="4084507"/>
          <a:ext cx="560379" cy="16551"/>
        </a:xfrm>
        <a:custGeom>
          <a:avLst/>
          <a:gdLst/>
          <a:ahLst/>
          <a:cxnLst/>
          <a:rect l="0" t="0" r="0" b="0"/>
          <a:pathLst>
            <a:path>
              <a:moveTo>
                <a:pt x="0" y="8275"/>
              </a:moveTo>
              <a:lnTo>
                <a:pt x="560379"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2950437" y="4078773"/>
        <a:ext cx="28018" cy="28018"/>
      </dsp:txXfrm>
    </dsp:sp>
    <dsp:sp modelId="{DC74B9EC-2BF6-4858-97B8-6BF0727186A1}">
      <dsp:nvSpPr>
        <dsp:cNvPr id="0" name=""/>
        <dsp:cNvSpPr/>
      </dsp:nvSpPr>
      <dsp:spPr>
        <a:xfrm>
          <a:off x="3191965" y="3644856"/>
          <a:ext cx="2745144"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Banyan switch</a:t>
          </a:r>
          <a:endParaRPr lang="en-US" sz="1600" b="1" kern="1200" dirty="0"/>
        </a:p>
      </dsp:txBody>
      <dsp:txXfrm>
        <a:off x="3208624" y="3661515"/>
        <a:ext cx="2711826" cy="535477"/>
      </dsp:txXfrm>
    </dsp:sp>
    <dsp:sp modelId="{52EAFF30-363E-4D47-9C0A-6282650CD439}">
      <dsp:nvSpPr>
        <dsp:cNvPr id="0" name=""/>
        <dsp:cNvSpPr/>
      </dsp:nvSpPr>
      <dsp:spPr>
        <a:xfrm rot="2142401">
          <a:off x="2684257" y="4411564"/>
          <a:ext cx="560379" cy="16551"/>
        </a:xfrm>
        <a:custGeom>
          <a:avLst/>
          <a:gdLst/>
          <a:ahLst/>
          <a:cxnLst/>
          <a:rect l="0" t="0" r="0" b="0"/>
          <a:pathLst>
            <a:path>
              <a:moveTo>
                <a:pt x="0" y="8275"/>
              </a:moveTo>
              <a:lnTo>
                <a:pt x="560379" y="827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b="1" kern="1200"/>
        </a:p>
      </dsp:txBody>
      <dsp:txXfrm>
        <a:off x="2950437" y="4405831"/>
        <a:ext cx="28018" cy="28018"/>
      </dsp:txXfrm>
    </dsp:sp>
    <dsp:sp modelId="{5D2223D4-271F-4ACA-AE4F-D4C6E964C550}">
      <dsp:nvSpPr>
        <dsp:cNvPr id="0" name=""/>
        <dsp:cNvSpPr/>
      </dsp:nvSpPr>
      <dsp:spPr>
        <a:xfrm>
          <a:off x="3191965" y="4298971"/>
          <a:ext cx="2745144" cy="568795"/>
        </a:xfrm>
        <a:prstGeom prst="roundRect">
          <a:avLst>
            <a:gd name="adj" fmla="val 10000"/>
          </a:avLst>
        </a:prstGeom>
        <a:gradFill rotWithShape="0">
          <a:gsLst>
            <a:gs pos="0">
              <a:schemeClr val="dk2">
                <a:hueOff val="0"/>
                <a:satOff val="0"/>
                <a:lumOff val="0"/>
                <a:alphaOff val="0"/>
                <a:tint val="35000"/>
                <a:satMod val="253000"/>
              </a:schemeClr>
            </a:gs>
            <a:gs pos="50000">
              <a:schemeClr val="dk2">
                <a:hueOff val="0"/>
                <a:satOff val="0"/>
                <a:lumOff val="0"/>
                <a:alphaOff val="0"/>
                <a:tint val="42000"/>
                <a:satMod val="255000"/>
              </a:schemeClr>
            </a:gs>
            <a:gs pos="97000">
              <a:schemeClr val="dk2">
                <a:hueOff val="0"/>
                <a:satOff val="0"/>
                <a:lumOff val="0"/>
                <a:alphaOff val="0"/>
                <a:tint val="53000"/>
                <a:satMod val="260000"/>
              </a:schemeClr>
            </a:gs>
            <a:gs pos="100000">
              <a:schemeClr val="dk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t>Batcher-Banyan switch</a:t>
          </a:r>
          <a:endParaRPr lang="en-US" sz="1600" b="1" kern="1200" dirty="0"/>
        </a:p>
      </dsp:txBody>
      <dsp:txXfrm>
        <a:off x="3208624" y="4315630"/>
        <a:ext cx="2711826" cy="53547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D9AA9-0A59-4270-BEED-5C0EA8EA0169}" type="datetimeFigureOut">
              <a:rPr lang="en-US" smtClean="0"/>
              <a:pPr/>
              <a:t>7/11/2017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812D0-884D-4D5A-B67F-8E38F895594F}" type="slidenum">
              <a:rPr lang="en-US" smtClean="0"/>
              <a:pPr/>
              <a:t>‹#›</a:t>
            </a:fld>
            <a:endParaRPr lang="en-US"/>
          </a:p>
        </p:txBody>
      </p:sp>
    </p:spTree>
    <p:extLst>
      <p:ext uri="{BB962C8B-B14F-4D97-AF65-F5344CB8AC3E}">
        <p14:creationId xmlns:p14="http://schemas.microsoft.com/office/powerpoint/2010/main" xmlns="" val="1193807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812D0-884D-4D5A-B67F-8E38F895594F}" type="slidenum">
              <a:rPr lang="en-US" smtClean="0"/>
              <a:pPr/>
              <a:t>1</a:t>
            </a:fld>
            <a:endParaRPr lang="en-US"/>
          </a:p>
        </p:txBody>
      </p:sp>
    </p:spTree>
    <p:extLst>
      <p:ext uri="{BB962C8B-B14F-4D97-AF65-F5344CB8AC3E}">
        <p14:creationId xmlns:p14="http://schemas.microsoft.com/office/powerpoint/2010/main" xmlns="" val="110503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03D497-CE92-43E5-8499-313AC2E8DBC6}" type="slidenum">
              <a:rPr lang="en-US" altLang="en-US"/>
              <a:pPr/>
              <a:t>15</a:t>
            </a:fld>
            <a:endParaRPr lang="en-US" altLang="en-US"/>
          </a:p>
        </p:txBody>
      </p:sp>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2692118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48607D0-9652-4C6C-9242-7BEF707C0D0E}" type="slidenum">
              <a:rPr lang="en-US" altLang="en-US" sz="1200" baseline="0" smtClean="0"/>
              <a:pPr/>
              <a:t>108</a:t>
            </a:fld>
            <a:endParaRPr lang="en-US" altLang="en-US" sz="1200" baseline="0"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537845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E0477250-E919-4374-9AFB-D4FCDA971A74}" type="slidenum">
              <a:rPr lang="en-US" altLang="en-US" sz="1200" baseline="0" smtClean="0"/>
              <a:pPr/>
              <a:t>109</a:t>
            </a:fld>
            <a:endParaRPr lang="en-US" altLang="en-US" sz="1200" baseline="0"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8821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120E9147-2002-46C3-94E5-55B4B0CBB33D}" type="slidenum">
              <a:rPr lang="en-US" altLang="en-US" sz="1200" baseline="0" smtClean="0"/>
              <a:pPr/>
              <a:t>110</a:t>
            </a:fld>
            <a:endParaRPr lang="en-US" altLang="en-US" sz="1200" baseline="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3804829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4A93721-77A0-4058-BD54-229A969682D7}" type="slidenum">
              <a:rPr lang="en-US" altLang="en-US" sz="1200" baseline="0" smtClean="0"/>
              <a:pPr/>
              <a:t>111</a:t>
            </a:fld>
            <a:endParaRPr lang="en-US" altLang="en-US" sz="1200" baseline="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060322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C91DF1D1-ADC4-403D-9CB3-7D8C53CA6FBA}" type="slidenum">
              <a:rPr lang="en-US" altLang="en-US" sz="1200" baseline="0" smtClean="0"/>
              <a:pPr/>
              <a:t>112</a:t>
            </a:fld>
            <a:endParaRPr lang="en-US" altLang="en-US" sz="1200" baseline="0"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037013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11BE7676-13B5-4BBE-B369-70A95C32304B}" type="slidenum">
              <a:rPr lang="en-US" altLang="en-US" sz="1200" baseline="0" smtClean="0"/>
              <a:pPr/>
              <a:t>113</a:t>
            </a:fld>
            <a:endParaRPr lang="en-US" altLang="en-US" sz="1200" baseline="0"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89872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BDEA8A40-6667-4E6D-BB97-D6F9E5168603}" type="slidenum">
              <a:rPr lang="en-US" altLang="en-US" sz="1200" baseline="0" smtClean="0"/>
              <a:pPr/>
              <a:t>114</a:t>
            </a:fld>
            <a:endParaRPr lang="en-US" altLang="en-US" sz="1200" baseline="0"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762857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B9A57A89-11D1-4198-8B0C-5CC04614C83B}" type="slidenum">
              <a:rPr lang="en-US" altLang="en-US" sz="1200" baseline="0" smtClean="0"/>
              <a:pPr/>
              <a:t>115</a:t>
            </a:fld>
            <a:endParaRPr lang="en-US" altLang="en-US" sz="1200" baseline="0"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935209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CEC0849F-01E7-4DA9-9901-4B5EAB991440}" type="slidenum">
              <a:rPr lang="en-US" altLang="en-US" sz="1200" baseline="0" smtClean="0"/>
              <a:pPr/>
              <a:t>116</a:t>
            </a:fld>
            <a:endParaRPr lang="en-US" altLang="en-US" sz="1200" baseline="0"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8803191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C642B5B-CEDA-444C-9B8E-74EE3BF4DC98}" type="slidenum">
              <a:rPr lang="en-US" altLang="en-US" sz="1200" baseline="0" smtClean="0"/>
              <a:pPr/>
              <a:t>117</a:t>
            </a:fld>
            <a:endParaRPr lang="en-US" altLang="en-US" sz="1200" baseline="0"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4632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F56CC-666A-4255-8F3F-C89A3C630C5B}" type="slidenum">
              <a:rPr lang="en-US" altLang="en-US"/>
              <a:pPr/>
              <a:t>16</a:t>
            </a:fld>
            <a:endParaRPr lang="en-US" altLang="en-US"/>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2152905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78411A9-0B29-4490-A80D-36FE20821F80}" type="slidenum">
              <a:rPr lang="en-US" altLang="en-US" sz="1200" baseline="0" smtClean="0"/>
              <a:pPr/>
              <a:t>118</a:t>
            </a:fld>
            <a:endParaRPr lang="en-US" altLang="en-US" sz="1200" baseline="0"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929054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7E898487-C78E-455E-9938-13002149E5EE}" type="slidenum">
              <a:rPr lang="en-US" altLang="en-US" sz="1200" baseline="0" smtClean="0"/>
              <a:pPr/>
              <a:t>119</a:t>
            </a:fld>
            <a:endParaRPr lang="en-US" altLang="en-US" sz="1200" baseline="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866859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FD4CE6E8-7E9B-4239-92BA-B3A63A470DB4}" type="slidenum">
              <a:rPr lang="en-US" altLang="en-US" sz="1200" baseline="0" smtClean="0"/>
              <a:pPr/>
              <a:t>120</a:t>
            </a:fld>
            <a:endParaRPr lang="en-US" altLang="en-US" sz="1200" baseline="0"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293632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8EB0E7F-0303-43A8-AEB6-00ABD5665671}" type="slidenum">
              <a:rPr lang="en-US" altLang="en-US" sz="1200" baseline="0" smtClean="0"/>
              <a:pPr/>
              <a:t>121</a:t>
            </a:fld>
            <a:endParaRPr lang="en-US" altLang="en-US" sz="1200" baseline="0"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419915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4D99A262-81FB-4E19-95D0-6FE4E49F1E68}" type="slidenum">
              <a:rPr lang="en-US" altLang="en-US" sz="1200" baseline="0" smtClean="0"/>
              <a:pPr/>
              <a:t>122</a:t>
            </a:fld>
            <a:endParaRPr lang="en-US" altLang="en-US" sz="1200" baseline="0"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9632892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CB7FA561-526B-49DA-8A5E-69755D7569A3}" type="slidenum">
              <a:rPr lang="en-US" altLang="en-US" sz="1200" baseline="0" smtClean="0"/>
              <a:pPr/>
              <a:t>123</a:t>
            </a:fld>
            <a:endParaRPr lang="en-US" altLang="en-US" sz="1200" baseline="0"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292201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6078493-5B27-4A41-9B65-4791A7C7C6AA}" type="slidenum">
              <a:rPr lang="en-US" altLang="en-US" sz="1200" baseline="0" smtClean="0"/>
              <a:pPr/>
              <a:t>124</a:t>
            </a:fld>
            <a:endParaRPr lang="en-US" altLang="en-US" sz="1200" baseline="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731338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6078493-5B27-4A41-9B65-4791A7C7C6AA}" type="slidenum">
              <a:rPr lang="en-US" altLang="en-US" sz="1200" baseline="0" smtClean="0"/>
              <a:pPr/>
              <a:t>125</a:t>
            </a:fld>
            <a:endParaRPr lang="en-US" altLang="en-US" sz="1200" baseline="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3258619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039145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33014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CE5F1-52F4-4343-B684-9EC27C50B7E6}" type="slidenum">
              <a:rPr lang="en-US" altLang="en-US"/>
              <a:pPr/>
              <a:t>17</a:t>
            </a:fld>
            <a:endParaRPr lang="en-US" altLang="en-US"/>
          </a:p>
        </p:txBody>
      </p:sp>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9504349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8320042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235576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9973589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434331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754386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705677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3870390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25472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618310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6222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3E96F-D47D-4E33-832C-8C4A69163A23}" type="slidenum">
              <a:rPr lang="en-US" altLang="en-US"/>
              <a:pPr/>
              <a:t>19</a:t>
            </a:fld>
            <a:endParaRPr lang="en-US" altLang="en-US"/>
          </a:p>
        </p:txBody>
      </p:sp>
      <p:sp>
        <p:nvSpPr>
          <p:cNvPr id="879618" name="Rectangle 2"/>
          <p:cNvSpPr>
            <a:spLocks noGrp="1" noRot="1" noChangeAspect="1"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33778998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257024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744890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47926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120142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9143717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935526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693113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230830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110091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046542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DDABA-29B4-4CB1-82CB-396493E1BB42}" type="slidenum">
              <a:rPr lang="en-US" altLang="en-US"/>
              <a:pPr/>
              <a:t>20</a:t>
            </a:fld>
            <a:endParaRPr lang="en-US" altLang="en-US"/>
          </a:p>
        </p:txBody>
      </p:sp>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18376109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973268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01329911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520926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398643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232674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1442763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9554438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789246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142094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5947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05E0B-8B97-44EB-ADCB-A1462BB913AA}" type="slidenum">
              <a:rPr lang="en-US" altLang="en-US"/>
              <a:pPr/>
              <a:t>21</a:t>
            </a:fld>
            <a:endParaRPr lang="en-US" altLang="en-US"/>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3951988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11042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258396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384991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553119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059795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3372384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7515882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075770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297639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3260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8DE40-A501-4727-88F7-E35265ACB681}" type="slidenum">
              <a:rPr lang="en-US" altLang="en-US"/>
              <a:pPr/>
              <a:t>23</a:t>
            </a:fld>
            <a:endParaRPr lang="en-US" altLang="en-US"/>
          </a:p>
        </p:txBody>
      </p:sp>
      <p:sp>
        <p:nvSpPr>
          <p:cNvPr id="888834" name="Rectangle 2"/>
          <p:cNvSpPr>
            <a:spLocks noGrp="1" noRot="1" noChangeAspect="1" noChangeArrowheads="1" noTextEdit="1"/>
          </p:cNvSpPr>
          <p:nvPr>
            <p:ph type="sldImg"/>
          </p:nvPr>
        </p:nvSpPr>
        <p:spPr>
          <a:ln/>
        </p:spPr>
      </p:sp>
      <p:sp>
        <p:nvSpPr>
          <p:cNvPr id="888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133775066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8111820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064136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513563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1399989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6150414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977233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23758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351182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57656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07507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F5988-7024-43AA-8780-20ED8F60FC60}" type="slidenum">
              <a:rPr lang="en-US" altLang="en-US"/>
              <a:pPr/>
              <a:t>24</a:t>
            </a:fld>
            <a:endParaRPr lang="en-US" altLang="en-US"/>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09471441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581460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779196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875589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6552709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319372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90589734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914013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2703907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3694080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036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D3DEE8-82EB-4BC1-8857-4509EEE1734C}" type="slidenum">
              <a:rPr lang="en-US" altLang="en-US"/>
              <a:pPr/>
              <a:t>25</a:t>
            </a:fld>
            <a:endParaRPr lang="en-US" alt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194452903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5615136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836798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249651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031464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8577725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1798574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5602385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8867787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76200851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98289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4A68FF-F29E-4D86-8CD6-5B18D3D03919}" type="slidenum">
              <a:rPr lang="en-US" altLang="en-US"/>
              <a:pPr/>
              <a:t>26</a:t>
            </a:fld>
            <a:endParaRPr lang="en-US" altLang="en-US"/>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17274680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1472183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2502513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9949238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206442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1624525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9594011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79448979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488288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6041641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CA374BF-0471-4956-A034-8571FEE9BC2D}" type="slidenum">
              <a:rPr lang="en-US" altLang="en-US" sz="1200" b="0" smtClean="0">
                <a:latin typeface="Times New Roman" panose="02020603050405020304" pitchFamily="18" charset="0"/>
              </a:rPr>
              <a:pPr/>
              <a:t>207</a:t>
            </a:fld>
            <a:endParaRPr lang="en-US" altLang="en-US" sz="1200" b="0" smtClean="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6038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E20A01-D350-490C-A955-1C9D52592F31}" type="slidenum">
              <a:rPr lang="en-US" altLang="en-US"/>
              <a:pPr/>
              <a:t>4</a:t>
            </a:fld>
            <a:endParaRPr lang="en-US" altLang="en-US"/>
          </a:p>
        </p:txBody>
      </p:sp>
      <p:sp>
        <p:nvSpPr>
          <p:cNvPr id="860162" name="Rectangle 2"/>
          <p:cNvSpPr>
            <a:spLocks noGrp="1" noRot="1" noChangeAspect="1" noChangeArrowheads="1" noTextEdit="1"/>
          </p:cNvSpPr>
          <p:nvPr>
            <p:ph type="sldImg"/>
          </p:nvPr>
        </p:nvSpPr>
        <p:spPr>
          <a:ln/>
        </p:spPr>
      </p:sp>
      <p:sp>
        <p:nvSpPr>
          <p:cNvPr id="860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41933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40F69F74-736E-4EB9-BE28-6D9182B734BA}" type="slidenum">
              <a:rPr lang="en-US" altLang="en-US" sz="1200" b="0" i="0" baseline="0"/>
              <a:pPr/>
              <a:t>27</a:t>
            </a:fld>
            <a:endParaRPr lang="en-US" altLang="en-US" sz="1200" b="0" i="0" baseline="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6902522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A6B6C9B-DA26-47C3-A500-95B4B04347E3}" type="slidenum">
              <a:rPr lang="en-US" altLang="en-US" sz="1200" b="0" smtClean="0">
                <a:latin typeface="Times New Roman" panose="02020603050405020304" pitchFamily="18" charset="0"/>
              </a:rPr>
              <a:pPr/>
              <a:t>208</a:t>
            </a:fld>
            <a:endParaRPr lang="en-US" altLang="en-US" sz="1200" b="0" smtClean="0">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0529163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34C797F-4A30-4E3C-87B1-0FDA79A3731E}" type="slidenum">
              <a:rPr lang="en-US" altLang="en-US" sz="1200" b="0" smtClean="0">
                <a:latin typeface="Times New Roman" panose="02020603050405020304" pitchFamily="18" charset="0"/>
              </a:rPr>
              <a:pPr/>
              <a:t>209</a:t>
            </a:fld>
            <a:endParaRPr lang="en-US" altLang="en-US" sz="1200" b="0" smtClean="0">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95363792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415D4C8-7119-476E-A41C-9AF93D598BBF}" type="slidenum">
              <a:rPr lang="en-US" altLang="en-US" sz="1200" b="0" smtClean="0">
                <a:latin typeface="Times New Roman" panose="02020603050405020304" pitchFamily="18" charset="0"/>
              </a:rPr>
              <a:pPr/>
              <a:t>210</a:t>
            </a:fld>
            <a:endParaRPr lang="en-US" altLang="en-US" sz="1200" b="0" smtClean="0">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493086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47BE30B-9DFC-4977-BE58-CA16A9A83FB6}" type="slidenum">
              <a:rPr lang="en-US" altLang="en-US" sz="1200" b="0" smtClean="0">
                <a:latin typeface="Times New Roman" panose="02020603050405020304" pitchFamily="18" charset="0"/>
              </a:rPr>
              <a:pPr/>
              <a:t>211</a:t>
            </a:fld>
            <a:endParaRPr lang="en-US" altLang="en-US" sz="1200" b="0" smtClean="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6161341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7578CAA-3F70-4F82-B175-0D88EB2B3E66}" type="slidenum">
              <a:rPr lang="en-US" altLang="en-US" sz="1200" b="0" smtClean="0">
                <a:latin typeface="Times New Roman" panose="02020603050405020304" pitchFamily="18" charset="0"/>
              </a:rPr>
              <a:pPr/>
              <a:t>212</a:t>
            </a:fld>
            <a:endParaRPr lang="en-US" altLang="en-US" sz="1200" b="0" smtClean="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3815346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7578CAA-3F70-4F82-B175-0D88EB2B3E66}" type="slidenum">
              <a:rPr lang="en-US" altLang="en-US" sz="1200" b="0" smtClean="0">
                <a:latin typeface="Times New Roman" panose="02020603050405020304" pitchFamily="18" charset="0"/>
              </a:rPr>
              <a:pPr/>
              <a:t>213</a:t>
            </a:fld>
            <a:endParaRPr lang="en-US" altLang="en-US" sz="1200" b="0" smtClean="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411765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67CDB87-467C-42DC-9C80-B3C6D32EDEF9}" type="slidenum">
              <a:rPr lang="en-US" altLang="en-US" sz="1200" b="0" smtClean="0">
                <a:latin typeface="Times New Roman" panose="02020603050405020304" pitchFamily="18" charset="0"/>
              </a:rPr>
              <a:pPr/>
              <a:t>214</a:t>
            </a:fld>
            <a:endParaRPr lang="en-US" altLang="en-US" sz="1200" b="0" smtClean="0">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961934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7578CAA-3F70-4F82-B175-0D88EB2B3E66}" type="slidenum">
              <a:rPr lang="en-US" altLang="en-US" sz="1200" b="0" smtClean="0">
                <a:latin typeface="Times New Roman" panose="02020603050405020304" pitchFamily="18" charset="0"/>
              </a:rPr>
              <a:pPr/>
              <a:t>215</a:t>
            </a:fld>
            <a:endParaRPr lang="en-US" altLang="en-US" sz="1200" b="0" smtClean="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31783083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09EBAE4-D064-4AAD-A0B6-547FE0046049}" type="slidenum">
              <a:rPr lang="en-US" altLang="en-US" sz="1200" b="0" smtClean="0">
                <a:latin typeface="Times New Roman" panose="02020603050405020304" pitchFamily="18" charset="0"/>
              </a:rPr>
              <a:pPr/>
              <a:t>216</a:t>
            </a:fld>
            <a:endParaRPr lang="en-US" altLang="en-US" sz="1200" b="0" smtClean="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4490100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4860E2C-D4E0-49A4-836B-1B723B11F147}" type="slidenum">
              <a:rPr lang="en-US" altLang="en-US" sz="1200" b="0" smtClean="0">
                <a:latin typeface="Times New Roman" panose="02020603050405020304" pitchFamily="18" charset="0"/>
              </a:rPr>
              <a:pPr/>
              <a:t>217</a:t>
            </a:fld>
            <a:endParaRPr lang="en-US" altLang="en-US" sz="1200" b="0" smtClean="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626265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4E74F789-D560-4586-8CB7-2186AF50824C}" type="slidenum">
              <a:rPr lang="en-US" altLang="en-US" sz="1200" b="0" i="0" baseline="0"/>
              <a:pPr/>
              <a:t>28</a:t>
            </a:fld>
            <a:endParaRPr lang="en-US" altLang="en-US" sz="1200" b="0" i="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2851757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C903D2A-FC14-484A-B4F1-06AC41325E9B}" type="slidenum">
              <a:rPr lang="en-US" altLang="en-US" sz="1200" b="0" smtClean="0">
                <a:latin typeface="Times New Roman" panose="02020603050405020304" pitchFamily="18" charset="0"/>
              </a:rPr>
              <a:pPr/>
              <a:t>218</a:t>
            </a:fld>
            <a:endParaRPr lang="en-US" altLang="en-US" sz="1200" b="0" smtClean="0">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986101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03E8478-20C6-4869-8FFB-C2C00DB1BC2E}" type="slidenum">
              <a:rPr lang="en-US" altLang="en-US" sz="1200" b="0" smtClean="0">
                <a:latin typeface="Times New Roman" panose="02020603050405020304" pitchFamily="18" charset="0"/>
              </a:rPr>
              <a:pPr/>
              <a:t>219</a:t>
            </a:fld>
            <a:endParaRPr lang="en-US" altLang="en-US" sz="1200" b="0" smtClean="0">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2485307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32E9039-10B2-46C7-A227-38BBAC805C90}" type="slidenum">
              <a:rPr lang="en-US" altLang="en-US" sz="1200" b="0" smtClean="0">
                <a:latin typeface="Times New Roman" panose="02020603050405020304" pitchFamily="18" charset="0"/>
              </a:rPr>
              <a:pPr/>
              <a:t>220</a:t>
            </a:fld>
            <a:endParaRPr lang="en-US" altLang="en-US" sz="1200" b="0" smtClean="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048081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4AAFF1F-CE38-4374-B1BD-7127B67642B4}" type="slidenum">
              <a:rPr lang="en-US" altLang="en-US" sz="1200" b="0" smtClean="0">
                <a:latin typeface="Times New Roman" panose="02020603050405020304" pitchFamily="18" charset="0"/>
              </a:rPr>
              <a:pPr/>
              <a:t>221</a:t>
            </a:fld>
            <a:endParaRPr lang="en-US" altLang="en-US" sz="1200" b="0" smtClean="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3253730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6A8BC3B-CB74-4F0E-B21A-732E6A1BBC32}" type="slidenum">
              <a:rPr lang="en-US" altLang="en-US" sz="1200" b="0" smtClean="0">
                <a:latin typeface="Times New Roman" panose="02020603050405020304" pitchFamily="18" charset="0"/>
              </a:rPr>
              <a:pPr/>
              <a:t>222</a:t>
            </a:fld>
            <a:endParaRPr lang="en-US" altLang="en-US" sz="1200" b="0" smtClean="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4668342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3595010-5FF1-4B27-87DA-4B10824DE2C4}" type="slidenum">
              <a:rPr lang="en-US" altLang="en-US" sz="1200" b="0" smtClean="0">
                <a:latin typeface="Times New Roman" panose="02020603050405020304" pitchFamily="18" charset="0"/>
              </a:rPr>
              <a:pPr/>
              <a:t>223</a:t>
            </a:fld>
            <a:endParaRPr lang="en-US" altLang="en-US" sz="1200" b="0" smtClean="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21715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5748142-59FE-4376-8335-E297C04292C6}" type="slidenum">
              <a:rPr lang="en-US" altLang="en-US" sz="1200" b="0" smtClean="0">
                <a:latin typeface="Times New Roman" panose="02020603050405020304" pitchFamily="18" charset="0"/>
              </a:rPr>
              <a:pPr/>
              <a:t>224</a:t>
            </a:fld>
            <a:endParaRPr lang="en-US" altLang="en-US" sz="1200" b="0" smtClean="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87486677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7892D18-2F48-47BE-918E-FAEA66CDD5C9}" type="slidenum">
              <a:rPr lang="en-US" altLang="en-US" sz="1200" b="0" smtClean="0">
                <a:latin typeface="Times New Roman" panose="02020603050405020304" pitchFamily="18" charset="0"/>
              </a:rPr>
              <a:pPr/>
              <a:t>225</a:t>
            </a:fld>
            <a:endParaRPr lang="en-US" altLang="en-US" sz="1200" b="0" smtClean="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5284583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E40C108-9C29-4C3C-85B4-C0976F7FBC39}" type="slidenum">
              <a:rPr lang="en-US" altLang="en-US" sz="1200" b="0" smtClean="0">
                <a:latin typeface="Times New Roman" panose="02020603050405020304" pitchFamily="18" charset="0"/>
              </a:rPr>
              <a:pPr/>
              <a:t>226</a:t>
            </a:fld>
            <a:endParaRPr lang="en-US" altLang="en-US" sz="1200" b="0" smtClean="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10488370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BE4742F-E4D7-4D44-BE30-FDC160AE40FB}" type="slidenum">
              <a:rPr lang="en-US" altLang="en-US" sz="1200" b="0" smtClean="0">
                <a:latin typeface="Times New Roman" panose="02020603050405020304" pitchFamily="18" charset="0"/>
              </a:rPr>
              <a:pPr/>
              <a:t>227</a:t>
            </a:fld>
            <a:endParaRPr lang="en-US" altLang="en-US" sz="1200" b="0" smtClean="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26009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6169248E-F851-4F60-9C57-786E49D8ADF8}" type="slidenum">
              <a:rPr lang="en-US" altLang="en-US" sz="1200" b="0" i="0" baseline="0"/>
              <a:pPr/>
              <a:t>29</a:t>
            </a:fld>
            <a:endParaRPr lang="en-US" altLang="en-US" sz="1200" b="0" i="0" baseline="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2941788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A28AA72-1DB4-4C23-A5E9-3FFDB317B7E8}" type="slidenum">
              <a:rPr lang="en-US" altLang="en-US" sz="1200" b="0" smtClean="0">
                <a:latin typeface="Times New Roman" panose="02020603050405020304" pitchFamily="18" charset="0"/>
              </a:rPr>
              <a:pPr/>
              <a:t>228</a:t>
            </a:fld>
            <a:endParaRPr lang="en-US" altLang="en-US" sz="1200" b="0" smtClean="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1499285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9887A0A-A310-4218-A427-8BAD4688E23C}" type="slidenum">
              <a:rPr lang="en-US" altLang="en-US" sz="1200" b="0" smtClean="0">
                <a:latin typeface="Times New Roman" panose="02020603050405020304" pitchFamily="18" charset="0"/>
              </a:rPr>
              <a:pPr/>
              <a:t>229</a:t>
            </a:fld>
            <a:endParaRPr lang="en-US" altLang="en-US" sz="1200" b="0" smtClean="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58387979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D91529A-B703-4A8C-8B64-CC6108F08086}" type="slidenum">
              <a:rPr lang="en-US" altLang="en-US" sz="1200" b="0" smtClean="0">
                <a:latin typeface="Times New Roman" panose="02020603050405020304" pitchFamily="18" charset="0"/>
              </a:rPr>
              <a:pPr/>
              <a:t>230</a:t>
            </a:fld>
            <a:endParaRPr lang="en-US" altLang="en-US" sz="1200" b="0" smtClean="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2550836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D50CF77-6C7E-48BD-BF8C-34DABF279AED}" type="slidenum">
              <a:rPr lang="en-US" altLang="en-US" sz="1200" b="0" smtClean="0">
                <a:latin typeface="Times New Roman" panose="02020603050405020304" pitchFamily="18" charset="0"/>
              </a:rPr>
              <a:pPr/>
              <a:t>231</a:t>
            </a:fld>
            <a:endParaRPr lang="en-US" altLang="en-US" sz="1200" b="0" smtClean="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2470790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FDF8E3D-4E18-4D5B-9753-8AAE46AF04BB}" type="slidenum">
              <a:rPr lang="en-US" altLang="en-US" sz="1200" b="0" smtClean="0">
                <a:latin typeface="Times New Roman" panose="02020603050405020304" pitchFamily="18" charset="0"/>
              </a:rPr>
              <a:pPr/>
              <a:t>232</a:t>
            </a:fld>
            <a:endParaRPr lang="en-US" altLang="en-US" sz="1200" b="0" smtClean="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29425756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C12740D-E18D-4E25-A784-9777954A28A8}" type="slidenum">
              <a:rPr lang="en-US" altLang="en-US" sz="1200" b="0" smtClean="0">
                <a:latin typeface="Times New Roman" panose="02020603050405020304" pitchFamily="18" charset="0"/>
              </a:rPr>
              <a:pPr/>
              <a:t>233</a:t>
            </a:fld>
            <a:endParaRPr lang="en-US" altLang="en-US" sz="1200" b="0" smtClean="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62118448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9E6EF73-ECC1-4D49-A88D-FE70E8AC007B}" type="slidenum">
              <a:rPr lang="en-US" altLang="en-US" sz="1200" b="0" smtClean="0">
                <a:latin typeface="Times New Roman" panose="02020603050405020304" pitchFamily="18" charset="0"/>
              </a:rPr>
              <a:pPr/>
              <a:t>234</a:t>
            </a:fld>
            <a:endParaRPr lang="en-US" altLang="en-US" sz="1200" b="0" smtClean="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74197286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6837577-F92D-493B-86CA-C12B6B980A11}" type="slidenum">
              <a:rPr lang="en-US" altLang="en-US" sz="1200" b="0" smtClean="0">
                <a:latin typeface="Times New Roman" panose="02020603050405020304" pitchFamily="18" charset="0"/>
              </a:rPr>
              <a:pPr/>
              <a:t>235</a:t>
            </a:fld>
            <a:endParaRPr lang="en-US" altLang="en-US" sz="1200" b="0" smtClean="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6055772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89DEE13-B8D2-44FB-A2E3-E4886103F6CF}" type="slidenum">
              <a:rPr lang="en-US" altLang="en-US" sz="1200" b="0" smtClean="0">
                <a:latin typeface="Times New Roman" panose="02020603050405020304" pitchFamily="18" charset="0"/>
              </a:rPr>
              <a:pPr/>
              <a:t>236</a:t>
            </a:fld>
            <a:endParaRPr lang="en-US" altLang="en-US" sz="1200" b="0" smtClean="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7840907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CC3EF6A-FC4A-40D8-8653-87118FC9D930}" type="slidenum">
              <a:rPr lang="en-US" altLang="en-US" sz="1200" b="0" smtClean="0">
                <a:latin typeface="Times New Roman" panose="02020603050405020304" pitchFamily="18" charset="0"/>
              </a:rPr>
              <a:pPr/>
              <a:t>237</a:t>
            </a:fld>
            <a:endParaRPr lang="en-US" altLang="en-US" sz="1200" b="0" smtClean="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74937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CA222BCC-0050-4B26-9F14-C9EC7D30CF67}" type="slidenum">
              <a:rPr lang="en-US" altLang="en-US" sz="1200" b="0" i="0" baseline="0"/>
              <a:pPr/>
              <a:t>30</a:t>
            </a:fld>
            <a:endParaRPr lang="en-US" altLang="en-US" sz="1200" b="0" i="0" baseline="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90691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AED0451-95CF-40A9-8649-E8FDECC4C28A}" type="slidenum">
              <a:rPr lang="en-US" altLang="en-US" sz="1200" b="0" smtClean="0">
                <a:latin typeface="Times New Roman" panose="02020603050405020304" pitchFamily="18" charset="0"/>
              </a:rPr>
              <a:pPr/>
              <a:t>238</a:t>
            </a:fld>
            <a:endParaRPr lang="en-US" altLang="en-US" sz="1200" b="0" smtClean="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0760187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1DDA03D-21A3-4F40-9824-B84149B58DF2}" type="slidenum">
              <a:rPr lang="en-US" altLang="en-US" sz="1200" b="0" smtClean="0">
                <a:latin typeface="Times New Roman" panose="02020603050405020304" pitchFamily="18" charset="0"/>
              </a:rPr>
              <a:pPr/>
              <a:t>239</a:t>
            </a:fld>
            <a:endParaRPr lang="en-US" altLang="en-US" sz="1200" b="0" smtClean="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8307634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12708BD-C40C-4B24-9258-2DD7B212DD57}" type="slidenum">
              <a:rPr lang="en-US" altLang="en-US" sz="1200" b="0" smtClean="0">
                <a:latin typeface="Times New Roman" panose="02020603050405020304" pitchFamily="18" charset="0"/>
              </a:rPr>
              <a:pPr/>
              <a:t>240</a:t>
            </a:fld>
            <a:endParaRPr lang="en-US" altLang="en-US" sz="1200" b="0" smtClean="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5188876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F0F6579-D16D-4B04-A6E1-3307B8A25934}" type="slidenum">
              <a:rPr lang="en-US" altLang="en-US" sz="1200" b="0" smtClean="0">
                <a:latin typeface="Times New Roman" panose="02020603050405020304" pitchFamily="18" charset="0"/>
              </a:rPr>
              <a:pPr/>
              <a:t>241</a:t>
            </a:fld>
            <a:endParaRPr lang="en-US" altLang="en-US" sz="1200" b="0" smtClean="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21581840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5056DD9-75AB-41ED-8F07-C44AF3213891}" type="slidenum">
              <a:rPr lang="en-US" altLang="en-US" sz="1200" b="0" smtClean="0">
                <a:latin typeface="Times New Roman" panose="02020603050405020304" pitchFamily="18" charset="0"/>
              </a:rPr>
              <a:pPr/>
              <a:t>242</a:t>
            </a:fld>
            <a:endParaRPr lang="en-US" altLang="en-US" sz="1200" b="0" smtClean="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7194529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C9EB752-57B5-4BE7-B85D-197D1DCE5F4D}" type="slidenum">
              <a:rPr lang="en-US" altLang="en-US" sz="1200" b="0" smtClean="0">
                <a:latin typeface="Times New Roman" panose="02020603050405020304" pitchFamily="18" charset="0"/>
              </a:rPr>
              <a:pPr/>
              <a:t>243</a:t>
            </a:fld>
            <a:endParaRPr lang="en-US" altLang="en-US" sz="1200" b="0" smtClean="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1111610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335391E-977B-4CA2-8044-F801094542C0}" type="slidenum">
              <a:rPr lang="en-US" altLang="en-US" sz="1200" b="0" smtClean="0">
                <a:latin typeface="Times New Roman" panose="02020603050405020304" pitchFamily="18" charset="0"/>
              </a:rPr>
              <a:pPr/>
              <a:t>244</a:t>
            </a:fld>
            <a:endParaRPr lang="en-US" altLang="en-US" sz="1200" b="0" smtClean="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35862392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143C35-BF12-430C-8F88-197D269E21BB}" type="slidenum">
              <a:rPr lang="en-US" altLang="en-US" sz="1200" b="0" smtClean="0">
                <a:latin typeface="Times New Roman" panose="02020603050405020304" pitchFamily="18" charset="0"/>
              </a:rPr>
              <a:pPr/>
              <a:t>245</a:t>
            </a:fld>
            <a:endParaRPr lang="en-US" altLang="en-US" sz="1200" b="0" smtClean="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0189075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AE697BB-696F-4A6E-9663-127593B52E06}" type="slidenum">
              <a:rPr lang="en-US" altLang="en-US" sz="1200" b="0" smtClean="0">
                <a:latin typeface="Times New Roman" panose="02020603050405020304" pitchFamily="18" charset="0"/>
              </a:rPr>
              <a:pPr/>
              <a:t>246</a:t>
            </a:fld>
            <a:endParaRPr lang="en-US" altLang="en-US" sz="1200" b="0" smtClean="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000859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4021CF0-867F-4DC1-B746-D8EB8FD6055A}" type="slidenum">
              <a:rPr lang="en-US" altLang="en-US" sz="1200" b="0" smtClean="0">
                <a:latin typeface="Times New Roman" panose="02020603050405020304" pitchFamily="18" charset="0"/>
              </a:rPr>
              <a:pPr/>
              <a:t>247</a:t>
            </a:fld>
            <a:endParaRPr lang="en-US" altLang="en-US" sz="1200" b="0" smtClean="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69891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EB6B210D-0309-49E4-8AC9-AB6668ACDC2F}" type="slidenum">
              <a:rPr lang="en-US" altLang="en-US" sz="1200" b="0" i="0" baseline="0"/>
              <a:pPr/>
              <a:t>31</a:t>
            </a:fld>
            <a:endParaRPr lang="en-US" altLang="en-US" sz="1200" b="0" i="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913180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834C305-AB13-49A6-8C07-E34968DA29AE}" type="slidenum">
              <a:rPr lang="en-US" altLang="en-US" sz="1200" b="0">
                <a:latin typeface="Times New Roman" panose="02020603050405020304" pitchFamily="18" charset="0"/>
              </a:rPr>
              <a:pPr/>
              <a:t>248</a:t>
            </a:fld>
            <a:endParaRPr lang="en-US" altLang="en-US" sz="1200" b="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906064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B4AD0E2-76E1-421C-A8DF-ECD6A57CDA26}" type="slidenum">
              <a:rPr lang="en-US" altLang="en-US" sz="1200" b="0">
                <a:latin typeface="Times New Roman" panose="02020603050405020304" pitchFamily="18" charset="0"/>
              </a:rPr>
              <a:pPr/>
              <a:t>249</a:t>
            </a:fld>
            <a:endParaRPr lang="en-US" altLang="en-US" sz="1200" b="0">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3115742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D5E7838-B733-4FFD-961B-DC3477CAC26D}" type="slidenum">
              <a:rPr lang="en-US" altLang="en-US" sz="1200" b="0">
                <a:latin typeface="Times New Roman" panose="02020603050405020304" pitchFamily="18" charset="0"/>
              </a:rPr>
              <a:pPr/>
              <a:t>250</a:t>
            </a:fld>
            <a:endParaRPr lang="en-US" altLang="en-US" sz="1200" b="0">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1454671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711D29E-6C46-4CEC-81C6-25BE269E5198}" type="slidenum">
              <a:rPr lang="en-US" altLang="en-US" sz="1200" b="0">
                <a:latin typeface="Times New Roman" panose="02020603050405020304" pitchFamily="18" charset="0"/>
              </a:rPr>
              <a:pPr/>
              <a:t>251</a:t>
            </a:fld>
            <a:endParaRPr lang="en-US" altLang="en-US" sz="1200" b="0">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5177108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C1DB985-E84B-492C-8639-FE119142DFCA}" type="slidenum">
              <a:rPr lang="en-US" altLang="en-US" sz="1200" b="0">
                <a:latin typeface="Times New Roman" panose="02020603050405020304" pitchFamily="18" charset="0"/>
              </a:rPr>
              <a:pPr/>
              <a:t>252</a:t>
            </a:fld>
            <a:endParaRPr lang="en-US" altLang="en-US" sz="1200" b="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861444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7E2EA40-3E39-450C-8C3F-A6901462BA86}" type="slidenum">
              <a:rPr lang="en-US" altLang="en-US" sz="1200" b="0">
                <a:latin typeface="Times New Roman" panose="02020603050405020304" pitchFamily="18" charset="0"/>
              </a:rPr>
              <a:pPr/>
              <a:t>253</a:t>
            </a:fld>
            <a:endParaRPr lang="en-US" altLang="en-US" sz="1200" b="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67293575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2BADA5F-C08E-41DF-962F-B4FAA91E32DE}" type="slidenum">
              <a:rPr lang="en-US" altLang="en-US" sz="1200" b="0">
                <a:latin typeface="Times New Roman" panose="02020603050405020304" pitchFamily="18" charset="0"/>
              </a:rPr>
              <a:pPr/>
              <a:t>254</a:t>
            </a:fld>
            <a:endParaRPr lang="en-US" altLang="en-US" sz="1200" b="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1466834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C990CBE-AFAD-4C42-84AA-F6F3DA5B5F4C}" type="slidenum">
              <a:rPr lang="en-US" altLang="en-US" sz="1200" b="0">
                <a:latin typeface="Times New Roman" panose="02020603050405020304" pitchFamily="18" charset="0"/>
              </a:rPr>
              <a:pPr/>
              <a:t>255</a:t>
            </a:fld>
            <a:endParaRPr lang="en-US" altLang="en-US" sz="1200" b="0">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65828190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1D5F53D-9779-474F-8E73-8D8AD967C7F4}" type="slidenum">
              <a:rPr lang="en-US" altLang="en-US" sz="1200" b="0">
                <a:latin typeface="Times New Roman" panose="02020603050405020304" pitchFamily="18" charset="0"/>
              </a:rPr>
              <a:pPr/>
              <a:t>256</a:t>
            </a:fld>
            <a:endParaRPr lang="en-US" altLang="en-US" sz="1200" b="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514734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F4080E2-4ED9-4180-82EC-B44E038F38EF}" type="slidenum">
              <a:rPr lang="en-US" altLang="en-US" sz="1200" b="0">
                <a:latin typeface="Times New Roman" panose="02020603050405020304" pitchFamily="18" charset="0"/>
              </a:rPr>
              <a:pPr/>
              <a:t>257</a:t>
            </a:fld>
            <a:endParaRPr lang="en-US" altLang="en-US" sz="1200" b="0">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666544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D447F854-7249-4B31-A88A-F101FC2E80BE}" type="slidenum">
              <a:rPr lang="en-US" altLang="en-US" sz="1200" b="0" i="0" baseline="0"/>
              <a:pPr/>
              <a:t>32</a:t>
            </a:fld>
            <a:endParaRPr lang="en-US" altLang="en-US" sz="1200" b="0" i="0" baseline="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4167419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A732CA2-8C88-499B-AF5F-D29470AB0571}" type="slidenum">
              <a:rPr lang="en-US" altLang="en-US" sz="1200" b="0">
                <a:latin typeface="Times New Roman" panose="02020603050405020304" pitchFamily="18" charset="0"/>
              </a:rPr>
              <a:pPr/>
              <a:t>258</a:t>
            </a:fld>
            <a:endParaRPr lang="en-US" altLang="en-US" sz="1200" b="0">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3254832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32C3E56-C2D3-4359-8EFD-83E8FAB12B9E}" type="slidenum">
              <a:rPr lang="en-US" altLang="en-US" sz="1200" b="0">
                <a:latin typeface="Times New Roman" panose="02020603050405020304" pitchFamily="18" charset="0"/>
              </a:rPr>
              <a:pPr/>
              <a:t>259</a:t>
            </a:fld>
            <a:endParaRPr lang="en-US" altLang="en-US" sz="1200" b="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1494003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9C26E10-D48D-4000-9E76-C9BCC4169ACD}" type="slidenum">
              <a:rPr lang="en-US" altLang="en-US" sz="1200" b="0">
                <a:latin typeface="Times New Roman" panose="02020603050405020304" pitchFamily="18" charset="0"/>
              </a:rPr>
              <a:pPr/>
              <a:t>260</a:t>
            </a:fld>
            <a:endParaRPr lang="en-US" altLang="en-US" sz="1200" b="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9124053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192AA2A-0EBE-4A10-8961-CA50B2D65A4E}" type="slidenum">
              <a:rPr lang="en-US" altLang="en-US" sz="1200" b="0">
                <a:latin typeface="Times New Roman" panose="02020603050405020304" pitchFamily="18" charset="0"/>
              </a:rPr>
              <a:pPr/>
              <a:t>261</a:t>
            </a:fld>
            <a:endParaRPr lang="en-US" altLang="en-US" sz="1200" b="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82182959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404B020-DF5B-4F3E-9B97-01A9DA1C7254}" type="slidenum">
              <a:rPr lang="en-US" altLang="en-US" sz="1200" b="0">
                <a:latin typeface="Times New Roman" panose="02020603050405020304" pitchFamily="18" charset="0"/>
              </a:rPr>
              <a:pPr/>
              <a:t>262</a:t>
            </a:fld>
            <a:endParaRPr lang="en-US" altLang="en-US" sz="1200" b="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82185494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53A118D-832E-4BE0-A2C6-3A3678B9437C}" type="slidenum">
              <a:rPr lang="en-US" altLang="en-US" sz="1200" b="0">
                <a:latin typeface="Times New Roman" panose="02020603050405020304" pitchFamily="18" charset="0"/>
              </a:rPr>
              <a:pPr/>
              <a:t>263</a:t>
            </a:fld>
            <a:endParaRPr lang="en-US" altLang="en-US" sz="1200" b="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69225013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24A7C73-C981-4A97-A211-1E009CBA08F9}" type="slidenum">
              <a:rPr lang="en-US" altLang="en-US" sz="1200" b="0">
                <a:latin typeface="Times New Roman" panose="02020603050405020304" pitchFamily="18" charset="0"/>
              </a:rPr>
              <a:pPr/>
              <a:t>264</a:t>
            </a:fld>
            <a:endParaRPr lang="en-US" altLang="en-US" sz="1200" b="0">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0032876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6D30B04-E647-4E1B-BDBF-A180FB4C7136}" type="slidenum">
              <a:rPr lang="en-US" altLang="en-US" sz="1200" b="0">
                <a:latin typeface="Times New Roman" panose="02020603050405020304" pitchFamily="18" charset="0"/>
              </a:rPr>
              <a:pPr/>
              <a:t>265</a:t>
            </a:fld>
            <a:endParaRPr lang="en-US" altLang="en-US" sz="1200" b="0">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516314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44FEFDE-9136-4FC6-A3F6-27D8AC9E1B5B}" type="slidenum">
              <a:rPr lang="en-US" altLang="en-US" sz="1200" b="0">
                <a:latin typeface="Times New Roman" panose="02020603050405020304" pitchFamily="18" charset="0"/>
              </a:rPr>
              <a:pPr/>
              <a:t>266</a:t>
            </a:fld>
            <a:endParaRPr lang="en-US" altLang="en-US" sz="1200" b="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2699632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E144730-2732-4940-951D-32D589E41DFA}" type="slidenum">
              <a:rPr lang="en-US" altLang="en-US" sz="1200" b="0">
                <a:latin typeface="Times New Roman" panose="02020603050405020304" pitchFamily="18" charset="0"/>
              </a:rPr>
              <a:pPr/>
              <a:t>267</a:t>
            </a:fld>
            <a:endParaRPr lang="en-US" altLang="en-US" sz="1200" b="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514659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52FBE9-61D1-4D6D-8BDE-B28E11DC79CE}" type="slidenum">
              <a:rPr lang="en-US" altLang="en-US"/>
              <a:pPr/>
              <a:t>34</a:t>
            </a:fld>
            <a:endParaRPr lang="en-US" alt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7418333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1C0294C-9872-42F3-900A-868BC00EDF3D}" type="slidenum">
              <a:rPr lang="en-US" altLang="en-US" sz="1200" b="0">
                <a:latin typeface="Times New Roman" panose="02020603050405020304" pitchFamily="18" charset="0"/>
              </a:rPr>
              <a:pPr/>
              <a:t>268</a:t>
            </a:fld>
            <a:endParaRPr lang="en-US" altLang="en-US" sz="1200" b="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5239339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83062FC-ADC9-41DA-AE7F-048F50FAC751}" type="slidenum">
              <a:rPr lang="en-US" altLang="en-US" sz="1200" b="0">
                <a:latin typeface="Times New Roman" panose="02020603050405020304" pitchFamily="18" charset="0"/>
              </a:rPr>
              <a:pPr/>
              <a:t>269</a:t>
            </a:fld>
            <a:endParaRPr lang="en-US" altLang="en-US" sz="1200" b="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2665313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3CB2DB1-D5CC-43FC-873F-63A06ADBDC45}" type="slidenum">
              <a:rPr lang="en-US" altLang="en-US" sz="1200" b="0">
                <a:latin typeface="Times New Roman" panose="02020603050405020304" pitchFamily="18" charset="0"/>
              </a:rPr>
              <a:pPr/>
              <a:t>270</a:t>
            </a:fld>
            <a:endParaRPr lang="en-US" altLang="en-US" sz="1200" b="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8830320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D2F7FAF-B8DA-44FB-B2E8-F402225159CE}" type="slidenum">
              <a:rPr lang="en-US" altLang="en-US" sz="1200" b="0">
                <a:latin typeface="Times New Roman" panose="02020603050405020304" pitchFamily="18" charset="0"/>
              </a:rPr>
              <a:pPr/>
              <a:t>271</a:t>
            </a:fld>
            <a:endParaRPr lang="en-US" altLang="en-US" sz="1200" b="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99861438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85A5632-E244-4125-B159-ED1111420987}" type="slidenum">
              <a:rPr lang="en-US" altLang="en-US" sz="1200" b="0">
                <a:latin typeface="Times New Roman" panose="02020603050405020304" pitchFamily="18" charset="0"/>
              </a:rPr>
              <a:pPr/>
              <a:t>272</a:t>
            </a:fld>
            <a:endParaRPr lang="en-US" altLang="en-US" sz="1200" b="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93216113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230A995-EC88-4BC6-8F41-2D796E9518F2}" type="slidenum">
              <a:rPr lang="en-US" altLang="en-US" sz="1200" b="0">
                <a:latin typeface="Times New Roman" panose="02020603050405020304" pitchFamily="18" charset="0"/>
              </a:rPr>
              <a:pPr/>
              <a:t>273</a:t>
            </a:fld>
            <a:endParaRPr lang="en-US" altLang="en-US" sz="1200" b="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962013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8DCCDC0-E1FA-41A5-944F-9F2536494092}" type="slidenum">
              <a:rPr lang="en-US" altLang="en-US" sz="1200" b="0">
                <a:latin typeface="Times New Roman" panose="02020603050405020304" pitchFamily="18" charset="0"/>
              </a:rPr>
              <a:pPr/>
              <a:t>274</a:t>
            </a:fld>
            <a:endParaRPr lang="en-US" altLang="en-US" sz="1200"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157487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C861B97-C192-44F1-AFD3-02BD208D464C}" type="slidenum">
              <a:rPr lang="en-US" altLang="en-US" sz="1200" b="0">
                <a:latin typeface="Times New Roman" panose="02020603050405020304" pitchFamily="18" charset="0"/>
              </a:rPr>
              <a:pPr/>
              <a:t>275</a:t>
            </a:fld>
            <a:endParaRPr lang="en-US" altLang="en-US" sz="1200" b="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226504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514E9-40F6-46B4-93DA-DCF524B3DC81}" type="slidenum">
              <a:rPr lang="en-US" altLang="en-US"/>
              <a:pPr/>
              <a:t>35</a:t>
            </a:fld>
            <a:endParaRPr lang="en-US" altLang="en-US"/>
          </a:p>
        </p:txBody>
      </p:sp>
      <p:sp>
        <p:nvSpPr>
          <p:cNvPr id="907266" name="Rectangle 2"/>
          <p:cNvSpPr>
            <a:spLocks noGrp="1" noRot="1" noChangeAspect="1" noChangeArrowheads="1" noTextEdit="1"/>
          </p:cNvSpPr>
          <p:nvPr>
            <p:ph type="sldImg"/>
          </p:nvPr>
        </p:nvSpPr>
        <p:spPr>
          <a:ln/>
        </p:spPr>
      </p:sp>
      <p:sp>
        <p:nvSpPr>
          <p:cNvPr id="90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857502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E102A901-F33B-4EE4-9C46-3D72C31B4CD7}" type="slidenum">
              <a:rPr lang="en-US" altLang="en-US" sz="1200" b="0" i="0" baseline="0"/>
              <a:pPr/>
              <a:t>36</a:t>
            </a:fld>
            <a:endParaRPr lang="en-US" altLang="en-US" sz="1200" b="0" i="0" baseline="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79760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D92360F2-2D82-475B-B9D3-45CF9BC28AFA}" type="slidenum">
              <a:rPr lang="en-US" altLang="en-US" sz="1200" b="0" i="0" baseline="0"/>
              <a:pPr/>
              <a:t>37</a:t>
            </a:fld>
            <a:endParaRPr lang="en-US" altLang="en-US" sz="1200" b="0" i="0" baseline="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2906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096A1-0A2A-4E24-85AB-3E412F689757}" type="slidenum">
              <a:rPr lang="en-US" altLang="en-US"/>
              <a:pPr/>
              <a:t>8</a:t>
            </a:fld>
            <a:endParaRPr lang="en-US" altLang="en-US"/>
          </a:p>
        </p:txBody>
      </p:sp>
      <p:sp>
        <p:nvSpPr>
          <p:cNvPr id="866306" name="Rectangle 2"/>
          <p:cNvSpPr>
            <a:spLocks noGrp="1" noRot="1" noChangeAspect="1" noChangeArrowheads="1" noTextEdit="1"/>
          </p:cNvSpPr>
          <p:nvPr>
            <p:ph type="sldImg"/>
          </p:nvPr>
        </p:nvSpPr>
        <p:spPr>
          <a:ln/>
        </p:spPr>
      </p:sp>
      <p:sp>
        <p:nvSpPr>
          <p:cNvPr id="86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1951196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EC4540C5-A3BF-4565-A3A1-E9BB4078F73F}" type="slidenum">
              <a:rPr lang="en-US" altLang="en-US" sz="1200" b="0" i="0" baseline="0"/>
              <a:pPr/>
              <a:t>38</a:t>
            </a:fld>
            <a:endParaRPr lang="en-US" altLang="en-US" sz="1200" b="0" i="0" baseline="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72706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532BF9-B413-46B1-8140-BEDC5ECEB6BC}" type="slidenum">
              <a:rPr lang="en-US" altLang="en-US"/>
              <a:pPr/>
              <a:t>39</a:t>
            </a:fld>
            <a:endParaRPr lang="en-US" altLang="en-US"/>
          </a:p>
        </p:txBody>
      </p:sp>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72073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D5FF5768-D06E-4FD9-880A-CFD081EA586D}" type="slidenum">
              <a:rPr lang="en-US" altLang="en-US" sz="1200" b="0" i="0" baseline="0"/>
              <a:pPr/>
              <a:t>40</a:t>
            </a:fld>
            <a:endParaRPr lang="en-US" altLang="en-US" sz="1200" b="0" i="0" baseline="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91931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4FD2684B-E586-41F3-BDEE-1ED7B2E6E8CE}" type="slidenum">
              <a:rPr lang="en-US" altLang="en-US" sz="1200" b="0" i="0" baseline="0"/>
              <a:pPr/>
              <a:t>41</a:t>
            </a:fld>
            <a:endParaRPr lang="en-US" altLang="en-US" sz="1200" b="0" i="0" baseline="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06195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F2C2D478-2517-4FA9-AF31-C278FE489FE2}" type="slidenum">
              <a:rPr lang="en-US" altLang="en-US" sz="1200" b="0" i="0" baseline="0"/>
              <a:pPr/>
              <a:t>42</a:t>
            </a:fld>
            <a:endParaRPr lang="en-US" altLang="en-US" sz="1200" b="0" i="0" baseline="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636121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D8D9E368-B05A-4743-8FC5-016E844BE50E}" type="slidenum">
              <a:rPr lang="en-US" altLang="en-US" sz="1200" b="0" i="0" baseline="0"/>
              <a:pPr/>
              <a:t>43</a:t>
            </a:fld>
            <a:endParaRPr lang="en-US" altLang="en-US" sz="1200" b="0" i="0" baseline="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16912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1BB9F0B9-89DE-4621-A49F-387016F02019}" type="slidenum">
              <a:rPr lang="en-US" altLang="en-US" sz="1200" b="0" i="0" baseline="0"/>
              <a:pPr/>
              <a:t>44</a:t>
            </a:fld>
            <a:endParaRPr lang="en-US" altLang="en-US" sz="1200" b="0" i="0" baseline="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75953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96B70AD6-18EF-43ED-A707-A90761A174A6}" type="slidenum">
              <a:rPr lang="en-US" altLang="en-US" sz="1200" b="0" i="0" baseline="0"/>
              <a:pPr/>
              <a:t>45</a:t>
            </a:fld>
            <a:endParaRPr lang="en-US" altLang="en-US" sz="1200" b="0" i="0" baseline="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948384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2428D76C-62B8-42E9-82AB-32261EC08F34}" type="slidenum">
              <a:rPr lang="en-US" altLang="en-US" sz="1200" b="0" i="0" baseline="0"/>
              <a:pPr/>
              <a:t>46</a:t>
            </a:fld>
            <a:endParaRPr lang="en-US" altLang="en-US" sz="1200" b="0" i="0" baseline="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392458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6AF96F82-3918-42E2-A39F-83D3847BEFCE}" type="slidenum">
              <a:rPr lang="en-US" altLang="en-US" sz="1200" b="0" i="0" baseline="0"/>
              <a:pPr/>
              <a:t>47</a:t>
            </a:fld>
            <a:endParaRPr lang="en-US" altLang="en-US" sz="1200" b="0" i="0" baseline="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42593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D3054B-B3C3-40B9-9F8D-13F4E961902A}" type="slidenum">
              <a:rPr lang="en-US" altLang="en-US"/>
              <a:pPr/>
              <a:t>9</a:t>
            </a:fld>
            <a:endParaRPr lang="en-US" altLang="en-US"/>
          </a:p>
        </p:txBody>
      </p:sp>
      <p:sp>
        <p:nvSpPr>
          <p:cNvPr id="869378" name="Rectangle 2"/>
          <p:cNvSpPr>
            <a:spLocks noGrp="1" noRot="1" noChangeAspect="1" noChangeArrowheads="1" noTextEdit="1"/>
          </p:cNvSpPr>
          <p:nvPr>
            <p:ph type="sldImg"/>
          </p:nvPr>
        </p:nvSpPr>
        <p:spPr>
          <a:ln/>
        </p:spPr>
      </p:sp>
      <p:sp>
        <p:nvSpPr>
          <p:cNvPr id="869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606656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91A01075-796C-4694-8F0F-12EB73BF1156}" type="slidenum">
              <a:rPr lang="en-US" altLang="en-US" sz="1200" b="0" i="0" baseline="0"/>
              <a:pPr/>
              <a:t>48</a:t>
            </a:fld>
            <a:endParaRPr lang="en-US" altLang="en-US" sz="1200" b="0" i="0" baseline="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272436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CBEBDD69-3BE3-4817-8DD7-CAF5210E53EB}" type="slidenum">
              <a:rPr lang="en-US" altLang="en-US" sz="1200" b="0" i="0" baseline="0"/>
              <a:pPr/>
              <a:t>49</a:t>
            </a:fld>
            <a:endParaRPr lang="en-US" altLang="en-US" sz="1200" b="0" i="0" baseline="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805375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33D1B0BD-2176-4095-B48C-02DA12A0718E}" type="slidenum">
              <a:rPr lang="en-US" altLang="en-US" sz="1200" b="0" i="0" baseline="0"/>
              <a:pPr/>
              <a:t>50</a:t>
            </a:fld>
            <a:endParaRPr lang="en-US" altLang="en-US" sz="1200" b="0" i="0" baseline="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11181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CEAD367B-A7A2-41AA-9546-C6AB6902AA03}" type="slidenum">
              <a:rPr lang="en-US" altLang="en-US" sz="1200" b="0" i="0" baseline="0"/>
              <a:pPr/>
              <a:t>51</a:t>
            </a:fld>
            <a:endParaRPr lang="en-US" altLang="en-US" sz="1200" b="0" i="0" baseline="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812791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1AF74A04-2A8C-43CB-904C-D93C7B083566}" type="slidenum">
              <a:rPr lang="en-US" altLang="en-US" sz="1200" b="0" i="0" baseline="0"/>
              <a:pPr/>
              <a:t>52</a:t>
            </a:fld>
            <a:endParaRPr lang="en-US" altLang="en-US" sz="1200" b="0" i="0" baseline="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8324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55E26734-CF94-40FC-B79F-0FC7F238E951}" type="slidenum">
              <a:rPr lang="en-US" altLang="en-US" sz="1200" b="0" i="0" baseline="0"/>
              <a:pPr/>
              <a:t>53</a:t>
            </a:fld>
            <a:endParaRPr lang="en-US" altLang="en-US" sz="1200" b="0" i="0" baseline="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370363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2A2D858B-76DD-4100-9890-FD58D4F4D179}" type="slidenum">
              <a:rPr lang="en-US" altLang="en-US" sz="1200" b="0" i="0" baseline="0"/>
              <a:pPr/>
              <a:t>54</a:t>
            </a:fld>
            <a:endParaRPr lang="en-US" altLang="en-US" sz="1200" b="0" i="0" baseline="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745424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74483D0B-FA6B-4466-9B3A-878D4F739FC2}" type="slidenum">
              <a:rPr lang="en-US" altLang="en-US" sz="1200" b="0" i="0" baseline="0"/>
              <a:pPr/>
              <a:t>55</a:t>
            </a:fld>
            <a:endParaRPr lang="en-US" altLang="en-US" sz="1200" b="0" i="0" baseline="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794683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fld id="{777F67ED-44D9-44C2-B23F-C8129BD980F6}" type="slidenum">
              <a:rPr lang="en-US" altLang="en-US" sz="1200" b="0" i="0" baseline="0"/>
              <a:pPr/>
              <a:t>56</a:t>
            </a:fld>
            <a:endParaRPr lang="en-US" altLang="en-US" sz="1200" b="0" i="0" baseline="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92836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103989C-B1BF-4CB5-A18E-D0571688960D}" type="slidenum">
              <a:rPr lang="en-US" altLang="en-US" sz="1200" baseline="0" smtClean="0"/>
              <a:pPr/>
              <a:t>57</a:t>
            </a:fld>
            <a:endParaRPr lang="en-US" altLang="en-US" sz="1200" baseline="0"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81075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44619B-87E0-47F4-B16C-ED365EAEDB8E}" type="slidenum">
              <a:rPr lang="en-US" altLang="en-US"/>
              <a:pPr/>
              <a:t>10</a:t>
            </a:fld>
            <a:endParaRPr lang="en-US" altLang="en-US"/>
          </a:p>
        </p:txBody>
      </p:sp>
      <p:sp>
        <p:nvSpPr>
          <p:cNvPr id="870402" name="Rectangle 2"/>
          <p:cNvSpPr>
            <a:spLocks noGrp="1" noRot="1" noChangeAspect="1" noChangeArrowheads="1" noTextEdit="1"/>
          </p:cNvSpPr>
          <p:nvPr>
            <p:ph type="sldImg"/>
          </p:nvPr>
        </p:nvSpPr>
        <p:spPr>
          <a:ln/>
        </p:spPr>
      </p:sp>
      <p:sp>
        <p:nvSpPr>
          <p:cNvPr id="870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4039420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FDD569B-F532-4076-804B-3E217C5A6B2A}" type="slidenum">
              <a:rPr lang="en-US" altLang="en-US" sz="1200" baseline="0" smtClean="0"/>
              <a:pPr/>
              <a:t>58</a:t>
            </a:fld>
            <a:endParaRPr lang="en-US" altLang="en-US" sz="1200" baseline="0"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148879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4A749F60-8121-4556-BA4E-4D88F2973F05}" type="slidenum">
              <a:rPr lang="en-US" altLang="en-US" sz="1200" baseline="0" smtClean="0"/>
              <a:pPr/>
              <a:t>59</a:t>
            </a:fld>
            <a:endParaRPr lang="en-US" altLang="en-US" sz="1200" baseline="0"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92413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BFD0FB66-C080-4483-8D50-1265599DF6E0}" type="slidenum">
              <a:rPr lang="en-US" altLang="en-US" sz="1200" baseline="0" smtClean="0"/>
              <a:pPr/>
              <a:t>60</a:t>
            </a:fld>
            <a:endParaRPr lang="en-US" altLang="en-US" sz="1200" baseline="0"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699214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2731CD1-8CBE-49E3-811B-C3C6D7850FDA}" type="slidenum">
              <a:rPr lang="en-US" altLang="en-US" sz="1200" baseline="0" smtClean="0"/>
              <a:pPr/>
              <a:t>61</a:t>
            </a:fld>
            <a:endParaRPr lang="en-US" altLang="en-US" sz="1200" baseline="0"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5864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48A1A82B-E3E7-4EE2-B63B-902A1A5D5BCF}" type="slidenum">
              <a:rPr lang="en-US" altLang="en-US" sz="1200" baseline="0" smtClean="0"/>
              <a:pPr/>
              <a:t>62</a:t>
            </a:fld>
            <a:endParaRPr lang="en-US" altLang="en-US" sz="1200" baseline="0" smtClean="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898589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A5574804-C113-4AE1-8E46-8E634EC2563F}" type="slidenum">
              <a:rPr lang="en-US" altLang="en-US" sz="1200" baseline="0" smtClean="0"/>
              <a:pPr/>
              <a:t>63</a:t>
            </a:fld>
            <a:endParaRPr lang="en-US" altLang="en-US" sz="1200" baseline="0"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298909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E8272985-EA00-40BF-9297-BC9EE51EE550}" type="slidenum">
              <a:rPr lang="en-US" altLang="en-US" sz="1200" baseline="0" smtClean="0"/>
              <a:pPr/>
              <a:t>64</a:t>
            </a:fld>
            <a:endParaRPr lang="en-US" altLang="en-US" sz="1200" baseline="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3967773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70315430-DC4D-41D2-928F-F84775910ED9}" type="slidenum">
              <a:rPr lang="en-US" altLang="en-US" sz="1200" baseline="0" smtClean="0"/>
              <a:pPr/>
              <a:t>65</a:t>
            </a:fld>
            <a:endParaRPr lang="en-US" altLang="en-US" sz="1200" baseline="0"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42904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1EC6399-BA9D-4AF4-8B2D-DFB2DE82728B}" type="slidenum">
              <a:rPr lang="en-US" altLang="en-US" sz="1200" baseline="0" smtClean="0"/>
              <a:pPr/>
              <a:t>66</a:t>
            </a:fld>
            <a:endParaRPr lang="en-US" altLang="en-US" sz="1200" baseline="0"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21400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D0803CE-3DE4-4090-9B8E-17BD1432AF77}" type="slidenum">
              <a:rPr lang="en-US" altLang="en-US" sz="1200" baseline="0" smtClean="0"/>
              <a:pPr/>
              <a:t>67</a:t>
            </a:fld>
            <a:endParaRPr lang="en-US" altLang="en-US" sz="1200" baseline="0"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36686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07A5A-C869-464B-8DCA-4E71166B5490}" type="slidenum">
              <a:rPr lang="en-US" altLang="en-US"/>
              <a:pPr/>
              <a:t>11</a:t>
            </a:fld>
            <a:endParaRPr lang="en-US" altLang="en-US"/>
          </a:p>
        </p:txBody>
      </p:sp>
      <p:sp>
        <p:nvSpPr>
          <p:cNvPr id="871426" name="Rectangle 2"/>
          <p:cNvSpPr>
            <a:spLocks noGrp="1" noRot="1" noChangeAspect="1" noChangeArrowheads="1" noTextEdit="1"/>
          </p:cNvSpPr>
          <p:nvPr>
            <p:ph type="sldImg"/>
          </p:nvPr>
        </p:nvSpPr>
        <p:spPr>
          <a:ln/>
        </p:spPr>
      </p:sp>
      <p:sp>
        <p:nvSpPr>
          <p:cNvPr id="871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398970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A9FC0F0-DC4E-4E05-A375-61D6DCEC9D1D}" type="slidenum">
              <a:rPr lang="en-US" altLang="en-US" sz="1200" baseline="0" smtClean="0"/>
              <a:pPr/>
              <a:t>68</a:t>
            </a:fld>
            <a:endParaRPr lang="en-US" altLang="en-US" sz="1200" baseline="0"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32296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96D409C6-4186-498F-A1F6-7DCF5F5E9FEF}" type="slidenum">
              <a:rPr lang="en-US" altLang="en-US" sz="1200" baseline="0" smtClean="0"/>
              <a:pPr/>
              <a:t>69</a:t>
            </a:fld>
            <a:endParaRPr lang="en-US" altLang="en-US" sz="1200" baseline="0"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460019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ED66831D-83D8-4EDE-84AD-E58F66A892D3}" type="slidenum">
              <a:rPr lang="en-US" altLang="en-US" sz="1200" baseline="0" smtClean="0"/>
              <a:pPr/>
              <a:t>70</a:t>
            </a:fld>
            <a:endParaRPr lang="en-US" altLang="en-US" sz="1200" baseline="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793624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0AB69A2-CE06-4A7C-81ED-67AA8BA5A0BB}" type="slidenum">
              <a:rPr lang="en-US" altLang="en-US" sz="1200" baseline="0" smtClean="0"/>
              <a:pPr/>
              <a:t>71</a:t>
            </a:fld>
            <a:endParaRPr lang="en-US" altLang="en-US" sz="1200" baseline="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50761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2053E506-A238-49D1-827B-050C823084D1}" type="slidenum">
              <a:rPr lang="en-US" altLang="en-US" sz="1200" baseline="0" smtClean="0"/>
              <a:pPr/>
              <a:t>72</a:t>
            </a:fld>
            <a:endParaRPr lang="en-US" altLang="en-US" sz="1200" baseline="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17088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1EE7E730-3B75-42C3-82A3-FBC26CAB7732}" type="slidenum">
              <a:rPr lang="en-US" altLang="en-US" sz="1200" baseline="0" smtClean="0"/>
              <a:pPr/>
              <a:t>73</a:t>
            </a:fld>
            <a:endParaRPr lang="en-US" altLang="en-US" sz="1200" baseline="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7402043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D0944B61-BBFE-465D-9274-67E0CBA7B389}" type="slidenum">
              <a:rPr lang="en-US" altLang="en-US" sz="1200" baseline="0" smtClean="0"/>
              <a:pPr/>
              <a:t>74</a:t>
            </a:fld>
            <a:endParaRPr lang="en-US" altLang="en-US" sz="1200" baseline="0"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2927662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5E29CC1-0E45-480A-BBC0-CBD9D67D053C}" type="slidenum">
              <a:rPr lang="en-US" altLang="en-US" sz="1200" baseline="0" smtClean="0"/>
              <a:pPr/>
              <a:t>75</a:t>
            </a:fld>
            <a:endParaRPr lang="en-US" altLang="en-US" sz="1200" baseline="0"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76821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1E023C3-017B-4FEC-B72E-2AA661506438}" type="slidenum">
              <a:rPr lang="en-US" altLang="en-US" sz="1200" baseline="0" smtClean="0"/>
              <a:pPr/>
              <a:t>76</a:t>
            </a:fld>
            <a:endParaRPr lang="en-US" altLang="en-US" sz="1200" baseline="0"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96611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E9FA715A-892F-4442-96DA-38100C82D479}" type="slidenum">
              <a:rPr lang="en-US" altLang="en-US" sz="1200" baseline="0" smtClean="0"/>
              <a:pPr/>
              <a:t>77</a:t>
            </a:fld>
            <a:endParaRPr lang="en-US" altLang="en-US" sz="1200" baseline="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069280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1EDDF-E353-4BCF-B1CE-FBEF80974C8A}" type="slidenum">
              <a:rPr lang="en-US" altLang="en-US"/>
              <a:pPr/>
              <a:t>12</a:t>
            </a:fld>
            <a:endParaRPr lang="en-US" altLang="en-US"/>
          </a:p>
        </p:txBody>
      </p:sp>
      <p:sp>
        <p:nvSpPr>
          <p:cNvPr id="872450" name="Rectangle 2"/>
          <p:cNvSpPr>
            <a:spLocks noGrp="1" noRot="1" noChangeAspect="1" noChangeArrowheads="1" noTextEdit="1"/>
          </p:cNvSpPr>
          <p:nvPr>
            <p:ph type="sldImg"/>
          </p:nvPr>
        </p:nvSpPr>
        <p:spPr>
          <a:ln/>
        </p:spPr>
      </p:sp>
      <p:sp>
        <p:nvSpPr>
          <p:cNvPr id="872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210735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B29B43FE-FF39-487E-8E3B-B841F130A66B}" type="slidenum">
              <a:rPr lang="en-US" altLang="en-US" sz="1200" baseline="0" smtClean="0"/>
              <a:pPr/>
              <a:t>78</a:t>
            </a:fld>
            <a:endParaRPr lang="en-US" altLang="en-US" sz="1200" baseline="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96600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5ED9C90-85A5-4DA6-8344-34BE91702787}" type="slidenum">
              <a:rPr lang="en-US" altLang="en-US" sz="1200" baseline="0" smtClean="0"/>
              <a:pPr/>
              <a:t>79</a:t>
            </a:fld>
            <a:endParaRPr lang="en-US" altLang="en-US" sz="1200" baseline="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0307655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119AFA24-6B3B-4CEE-AD70-C69F09D368B9}" type="slidenum">
              <a:rPr lang="en-US" altLang="en-US" sz="1200" baseline="0" smtClean="0"/>
              <a:pPr/>
              <a:t>80</a:t>
            </a:fld>
            <a:endParaRPr lang="en-US" altLang="en-US" sz="1200" baseline="0"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77500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EB9A3A1C-67DD-4735-9D86-68850E29C1F8}" type="slidenum">
              <a:rPr lang="en-US" altLang="en-US" sz="1200" baseline="0" smtClean="0"/>
              <a:pPr/>
              <a:t>81</a:t>
            </a:fld>
            <a:endParaRPr lang="en-US" altLang="en-US" sz="1200" baseline="0"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xmlns="" val="39504878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4C7E4755-4F21-4D8A-93A0-0CE35026C9F2}" type="slidenum">
              <a:rPr lang="en-US" altLang="en-US" sz="1200" baseline="0" smtClean="0"/>
              <a:pPr/>
              <a:t>82</a:t>
            </a:fld>
            <a:endParaRPr lang="en-US" altLang="en-US" sz="1200" baseline="0"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xmlns="" val="41970679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855AE08A-7E4B-4BB7-9306-68DFB5E438C4}" type="slidenum">
              <a:rPr lang="en-US" altLang="en-US" sz="1200" baseline="0" smtClean="0"/>
              <a:pPr/>
              <a:t>83</a:t>
            </a:fld>
            <a:endParaRPr lang="en-US" altLang="en-US" sz="1200" baseline="0"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40448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0683C30-2C1F-404A-AA07-65E0CF747EEB}" type="slidenum">
              <a:rPr lang="en-US" altLang="en-US" sz="1200" baseline="0" smtClean="0"/>
              <a:pPr/>
              <a:t>84</a:t>
            </a:fld>
            <a:endParaRPr lang="en-US" altLang="en-US" sz="1200" baseline="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011526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62C2D35-870F-4929-9677-5845041A7BFD}" type="slidenum">
              <a:rPr lang="en-US" altLang="en-US" sz="1200" baseline="0" smtClean="0"/>
              <a:pPr/>
              <a:t>85</a:t>
            </a:fld>
            <a:endParaRPr lang="en-US" altLang="en-US" sz="1200" baseline="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894798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A35DC82D-A13B-4E9A-BE12-F816072779F0}" type="slidenum">
              <a:rPr lang="en-US" altLang="en-US" sz="1200" baseline="0" smtClean="0"/>
              <a:pPr/>
              <a:t>86</a:t>
            </a:fld>
            <a:endParaRPr lang="en-US" altLang="en-US" sz="1200" baseline="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45336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C0674682-AF65-4F1D-AB3D-659E5E562C00}" type="slidenum">
              <a:rPr lang="en-US" altLang="en-US" sz="1200" baseline="0" smtClean="0"/>
              <a:pPr/>
              <a:t>87</a:t>
            </a:fld>
            <a:endParaRPr lang="en-US" altLang="en-US" sz="1200" baseline="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7400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B0ADF-03AF-4A5C-AE35-DA526F0C8FD4}" type="slidenum">
              <a:rPr lang="en-US" altLang="en-US"/>
              <a:pPr/>
              <a:t>13</a:t>
            </a:fld>
            <a:endParaRPr lang="en-US" altLang="en-US"/>
          </a:p>
        </p:txBody>
      </p:sp>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18655114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B151F319-4AE3-4B33-9330-BDF00327F583}" type="slidenum">
              <a:rPr lang="en-US" altLang="en-US" sz="1200" baseline="0" smtClean="0"/>
              <a:pPr/>
              <a:t>88</a:t>
            </a:fld>
            <a:endParaRPr lang="en-US" altLang="en-US" sz="1200" baseline="0"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5752413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3A41AF96-2287-4B21-A4B3-5D7FB3F683F4}" type="slidenum">
              <a:rPr lang="en-US" altLang="en-US" sz="1200" baseline="0" smtClean="0"/>
              <a:pPr/>
              <a:t>89</a:t>
            </a:fld>
            <a:endParaRPr lang="en-US" altLang="en-US" sz="1200" baseline="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088744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C6337496-744B-4249-970D-67675F17610A}" type="slidenum">
              <a:rPr lang="en-US" altLang="en-US" sz="1200" baseline="0" smtClean="0"/>
              <a:pPr/>
              <a:t>90</a:t>
            </a:fld>
            <a:endParaRPr lang="en-US" altLang="en-US" sz="1200" baseline="0"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325335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423D7CEB-9C28-4616-A9EB-0E1537C6405E}" type="slidenum">
              <a:rPr lang="en-US" altLang="en-US" sz="1200" baseline="0" smtClean="0"/>
              <a:pPr/>
              <a:t>91</a:t>
            </a:fld>
            <a:endParaRPr lang="en-US" altLang="en-US" sz="1200" baseline="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0590541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A9E1929B-ADD4-4FEE-B3F9-889F2E3BEFDD}" type="slidenum">
              <a:rPr lang="en-US" altLang="en-US" sz="1200" baseline="0" smtClean="0"/>
              <a:pPr/>
              <a:t>92</a:t>
            </a:fld>
            <a:endParaRPr lang="en-US" altLang="en-US" sz="1200" baseline="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4367187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6FBA3343-9C84-40D8-8D92-00BD3239F1F1}" type="slidenum">
              <a:rPr lang="en-US" altLang="en-US" sz="1200" baseline="0" smtClean="0"/>
              <a:pPr/>
              <a:t>93</a:t>
            </a:fld>
            <a:endParaRPr lang="en-US" altLang="en-US" sz="1200" baseline="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959964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5E55F720-B02C-40C2-87BC-E690CFD7CC0A}" type="slidenum">
              <a:rPr lang="en-US" altLang="en-US" sz="1200" baseline="0" smtClean="0"/>
              <a:pPr/>
              <a:t>94</a:t>
            </a:fld>
            <a:endParaRPr lang="en-US" altLang="en-US" sz="1200" baseline="0"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100616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EC72830-C18F-49A0-B3FC-BB3187AC1372}" type="slidenum">
              <a:rPr lang="en-US" altLang="en-US" sz="1200" baseline="0" smtClean="0"/>
              <a:pPr/>
              <a:t>95</a:t>
            </a:fld>
            <a:endParaRPr lang="en-US" altLang="en-US" sz="1200" baseline="0"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5243462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1DEDCA8F-38DC-4B0F-B6FF-91D6C7AE98D0}" type="slidenum">
              <a:rPr lang="en-US" altLang="en-US" sz="1200" baseline="0" smtClean="0"/>
              <a:pPr/>
              <a:t>96</a:t>
            </a:fld>
            <a:endParaRPr lang="en-US" altLang="en-US" sz="1200" baseline="0"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5789183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A1F3EDBF-D2B6-4C77-B91E-D2C41C5C40BC}" type="slidenum">
              <a:rPr lang="en-US" altLang="en-US" sz="1200" baseline="0" smtClean="0"/>
              <a:pPr/>
              <a:t>97</a:t>
            </a:fld>
            <a:endParaRPr lang="en-US" altLang="en-US" sz="1200" baseline="0"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752960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B9A34-743D-4FA1-A016-7D135D84D90B}" type="slidenum">
              <a:rPr lang="en-US" altLang="en-US"/>
              <a:pPr/>
              <a:t>14</a:t>
            </a:fld>
            <a:endParaRPr lang="en-US" altLang="en-US"/>
          </a:p>
        </p:txBody>
      </p:sp>
      <p:sp>
        <p:nvSpPr>
          <p:cNvPr id="874498" name="Rectangle 2"/>
          <p:cNvSpPr>
            <a:spLocks noGrp="1" noRot="1" noChangeAspect="1" noChangeArrowheads="1" noTextEdit="1"/>
          </p:cNvSpPr>
          <p:nvPr>
            <p:ph type="sldImg"/>
          </p:nvPr>
        </p:nvSpPr>
        <p:spPr>
          <a:ln/>
        </p:spPr>
      </p:sp>
      <p:sp>
        <p:nvSpPr>
          <p:cNvPr id="874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xmlns="" val="23795289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D5AF396-C516-4CFA-AAB9-DC12816B1A2F}" type="slidenum">
              <a:rPr lang="en-US" altLang="en-US" sz="1200" baseline="0" smtClean="0"/>
              <a:pPr/>
              <a:t>98</a:t>
            </a:fld>
            <a:endParaRPr lang="en-US" altLang="en-US" sz="1200" baseline="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35956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AA1C7843-EBC2-4EA6-96D8-27D55117DED1}" type="slidenum">
              <a:rPr lang="en-US" altLang="en-US" sz="1200" baseline="0" smtClean="0"/>
              <a:pPr/>
              <a:t>99</a:t>
            </a:fld>
            <a:endParaRPr lang="en-US" altLang="en-US" sz="1200" baseline="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245361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201A8752-C36E-44FC-8D91-2B64D28C8592}" type="slidenum">
              <a:rPr lang="en-US" altLang="en-US" sz="1200" baseline="0" smtClean="0"/>
              <a:pPr/>
              <a:t>100</a:t>
            </a:fld>
            <a:endParaRPr lang="en-US" altLang="en-US" sz="1200" baseline="0"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5687903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F76CFFAE-D958-4F8A-BC74-1E5C101123CA}" type="slidenum">
              <a:rPr lang="en-US" altLang="en-US" sz="1200" baseline="0" smtClean="0"/>
              <a:pPr/>
              <a:t>101</a:t>
            </a:fld>
            <a:endParaRPr lang="en-US" altLang="en-US" sz="1200" baseline="0"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1964058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0E41ACD4-790D-474C-9BFE-9341608AD92D}" type="slidenum">
              <a:rPr lang="en-US" altLang="en-US" sz="1200" baseline="0" smtClean="0"/>
              <a:pPr/>
              <a:t>102</a:t>
            </a:fld>
            <a:endParaRPr lang="en-US" altLang="en-US" sz="1200" baseline="0"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41182370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4B363D66-ADD5-4A3A-8829-9175B7FC12D2}" type="slidenum">
              <a:rPr lang="en-US" altLang="en-US" sz="1200" baseline="0" smtClean="0"/>
              <a:pPr/>
              <a:t>103</a:t>
            </a:fld>
            <a:endParaRPr lang="en-US" altLang="en-US" sz="1200" baseline="0"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277132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F6E44A98-E249-4FA0-A2B0-4E33716004C4}" type="slidenum">
              <a:rPr lang="en-US" altLang="en-US" sz="1200" baseline="0" smtClean="0"/>
              <a:pPr/>
              <a:t>104</a:t>
            </a:fld>
            <a:endParaRPr lang="en-US" altLang="en-US" sz="1200" baseline="0"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0800601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8704EFFE-879B-4644-BC90-AA95D70DD2D1}" type="slidenum">
              <a:rPr lang="en-US" altLang="en-US" sz="1200" baseline="0" smtClean="0"/>
              <a:pPr/>
              <a:t>105</a:t>
            </a:fld>
            <a:endParaRPr lang="en-US" altLang="en-US" sz="1200" baseline="0"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1652219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91E2C397-C2DE-432F-A484-901913A1D9D4}" type="slidenum">
              <a:rPr lang="en-US" altLang="en-US" sz="1200" baseline="0" smtClean="0"/>
              <a:pPr/>
              <a:t>106</a:t>
            </a:fld>
            <a:endParaRPr lang="en-US" altLang="en-US" sz="1200" baseline="0"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34021092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F63AAB0F-9792-4752-9BE8-9534BA0CC854}" type="slidenum">
              <a:rPr lang="en-US" altLang="en-US" sz="1200" baseline="0" smtClean="0"/>
              <a:pPr/>
              <a:t>107</a:t>
            </a:fld>
            <a:endParaRPr lang="en-US" altLang="en-US" sz="1200" baseline="0"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221831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8B341D4-EE3D-4813-B891-59060447C1F2}"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xmlns="" val="172187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33205C1-9E6B-478A-854C-D152C80DCD0E}"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1013180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93AF1BC-E8F4-4E35-98C1-52625A9EA6E6}"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3988527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9"/>
          <p:cNvSpPr>
            <a:spLocks noGrp="1"/>
          </p:cNvSpPr>
          <p:nvPr>
            <p:ph type="dt" sz="half" idx="10"/>
          </p:nvPr>
        </p:nvSpPr>
        <p:spPr/>
        <p:txBody>
          <a:bodyPr/>
          <a:lstStyle>
            <a:lvl1pPr>
              <a:defRPr/>
            </a:lvl1pPr>
          </a:lstStyle>
          <a:p>
            <a:pPr>
              <a:defRPr/>
            </a:pPr>
            <a:fld id="{8C5EBBB8-3D56-4A9F-8CC9-DE847ECEF4BC}" type="datetime1">
              <a:rPr lang="en-US" smtClean="0">
                <a:solidFill>
                  <a:srgbClr val="E7DEC9">
                    <a:shade val="50000"/>
                    <a:satMod val="200000"/>
                  </a:srgbClr>
                </a:solidFill>
              </a:rPr>
              <a:pPr>
                <a:defRPr/>
              </a:pPr>
              <a:t>7/11/2017</a:t>
            </a:fld>
            <a:endParaRPr lang="en-US">
              <a:solidFill>
                <a:srgbClr val="E7DEC9">
                  <a:shade val="50000"/>
                  <a:satMod val="20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E558C139-5ADA-4E8A-8DD2-36ADB1AC93C5}"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xmlns="" val="83300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3"/>
          <p:cNvSpPr>
            <a:spLocks noGrp="1" noChangeArrowheads="1"/>
          </p:cNvSpPr>
          <p:nvPr>
            <p:ph type="sldNum" sz="quarter" idx="10"/>
          </p:nvPr>
        </p:nvSpPr>
        <p:spPr>
          <a:ln/>
        </p:spPr>
        <p:txBody>
          <a:bodyPr/>
          <a:lstStyle>
            <a:lvl1pPr>
              <a:defRPr/>
            </a:lvl1pPr>
          </a:lstStyle>
          <a:p>
            <a:pPr>
              <a:defRPr/>
            </a:pPr>
            <a:r>
              <a:rPr lang="en-US" altLang="en-US"/>
              <a:t>3.</a:t>
            </a:r>
            <a:fld id="{D942225E-FDA3-4C24-93EE-1978694B5B99}" type="slidenum">
              <a:rPr lang="en-US" altLang="en-US"/>
              <a:pPr>
                <a:defRPr/>
              </a:pPr>
              <a:t>‹#›</a:t>
            </a:fld>
            <a:endParaRPr lang="en-US" altLang="en-US"/>
          </a:p>
        </p:txBody>
      </p:sp>
    </p:spTree>
    <p:extLst>
      <p:ext uri="{BB962C8B-B14F-4D97-AF65-F5344CB8AC3E}">
        <p14:creationId xmlns:p14="http://schemas.microsoft.com/office/powerpoint/2010/main" xmlns="" val="86624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F23A22A-DCC4-4995-ADB5-BE322BB3B6A4}"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202663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CA8951B-6EB9-45CD-88EE-A738F7BB4043}"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xmlns="" val="408072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68AE227-34EB-44B7-9A55-0BB239C3EBCA}"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237798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B80C205-D053-4C0A-835B-14053C65A332}"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138639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E841E40-C9C5-436B-ABC1-F9ED2C8E78C4}"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189320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Date Placeholder 1"/>
          <p:cNvSpPr>
            <a:spLocks noGrp="1"/>
          </p:cNvSpPr>
          <p:nvPr>
            <p:ph type="dt" sz="half" idx="10"/>
          </p:nvPr>
        </p:nvSpPr>
        <p:spPr/>
        <p:txBody>
          <a:bodyPr/>
          <a:lstStyle>
            <a:extLst/>
          </a:lstStyle>
          <a:p>
            <a:fld id="{D2C42669-B037-4590-B983-61F83B6B300F}"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xmlns="" val="341794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2533276-C1A4-4467-8B60-85DC3823E5C2}"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xmlns="" val="137298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09933A0-9DBE-49A9-93F9-09744F2DC0C1}"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dirty="0">
              <a:solidFill>
                <a:prstClr val="black"/>
              </a:solidFill>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xmlns="" val="267932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23CA4935-03CD-4627-87BA-FCCDC98460BC}" type="datetime1">
              <a:rPr lang="en-US" smtClean="0">
                <a:solidFill>
                  <a:srgbClr val="E7DEC9">
                    <a:shade val="50000"/>
                    <a:satMod val="200000"/>
                  </a:srgbClr>
                </a:solidFill>
              </a:rPr>
              <a:pPr/>
              <a:t>7/11/2017</a:t>
            </a:fld>
            <a:endParaRPr lang="en-US" dirty="0">
              <a:solidFill>
                <a:srgbClr val="E7DEC9">
                  <a:shade val="50000"/>
                  <a:satMod val="200000"/>
                </a:srgbClr>
              </a:solidFill>
            </a:endParaRPr>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solidFill>
                <a:srgbClr val="E7DEC9">
                  <a:shade val="50000"/>
                  <a:satMod val="200000"/>
                </a:srgbClr>
              </a:solidFill>
            </a:endParaRP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xmlns="" val="2934935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3.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- 2</a:t>
            </a:r>
            <a:endParaRPr lang="en-US" dirty="0"/>
          </a:p>
        </p:txBody>
      </p:sp>
      <p:sp>
        <p:nvSpPr>
          <p:cNvPr id="3" name="Subtitle 2"/>
          <p:cNvSpPr>
            <a:spLocks noGrp="1"/>
          </p:cNvSpPr>
          <p:nvPr>
            <p:ph idx="1"/>
          </p:nvPr>
        </p:nvSpPr>
        <p:spPr/>
        <p:txBody>
          <a:bodyPr>
            <a:normAutofit/>
          </a:bodyPr>
          <a:lstStyle/>
          <a:p>
            <a:pPr marL="82296" indent="0">
              <a:buNone/>
            </a:pPr>
            <a:r>
              <a:rPr lang="en-US" sz="3600" dirty="0" smtClean="0">
                <a:solidFill>
                  <a:schemeClr val="accent2">
                    <a:lumMod val="75000"/>
                  </a:schemeClr>
                </a:solidFill>
              </a:rPr>
              <a:t>Physical Layer</a:t>
            </a:r>
            <a:endParaRPr lang="en-US" sz="3600" dirty="0"/>
          </a:p>
          <a:p>
            <a:pPr marL="82296" indent="0">
              <a:buNone/>
            </a:pPr>
            <a:endParaRPr lang="en-US" sz="3600" dirty="0" smtClean="0"/>
          </a:p>
          <a:p>
            <a:pPr marL="82296" indent="0">
              <a:buNone/>
            </a:pPr>
            <a:endParaRPr lang="en-US" sz="3600" dirty="0"/>
          </a:p>
          <a:p>
            <a:pPr marL="82296" indent="0">
              <a:buNone/>
            </a:pPr>
            <a:endParaRPr lang="en-US" sz="3600" dirty="0"/>
          </a:p>
          <a:p>
            <a:pPr marL="82296" indent="0" algn="just">
              <a:buNone/>
            </a:pPr>
            <a:r>
              <a:rPr lang="en-US" sz="3600" dirty="0"/>
              <a:t>						</a:t>
            </a:r>
            <a:endParaRPr lang="en-US" sz="2400" dirty="0"/>
          </a:p>
        </p:txBody>
      </p:sp>
    </p:spTree>
    <p:extLst>
      <p:ext uri="{BB962C8B-B14F-4D97-AF65-F5344CB8AC3E}">
        <p14:creationId xmlns:p14="http://schemas.microsoft.com/office/powerpoint/2010/main" xmlns="" val="34121463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1885950" y="1828800"/>
            <a:ext cx="428162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000" dirty="0">
                <a:solidFill>
                  <a:schemeClr val="folHlink"/>
                </a:solidFill>
              </a:rPr>
              <a:t>Table 3.1 </a:t>
            </a:r>
            <a:r>
              <a:rPr lang="en-US" altLang="en-US" sz="2000" dirty="0" smtClean="0"/>
              <a:t>Units </a:t>
            </a:r>
            <a:r>
              <a:rPr lang="en-US" altLang="en-US" sz="2000" dirty="0"/>
              <a:t>of period and frequency</a:t>
            </a:r>
          </a:p>
        </p:txBody>
      </p:sp>
      <p:pic>
        <p:nvPicPr>
          <p:cNvPr id="744452"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1" y="2327276"/>
            <a:ext cx="8601075" cy="239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565666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4452"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4453" name="Text Box 4"/>
          <p:cNvSpPr txBox="1">
            <a:spLocks noChangeArrowheads="1"/>
          </p:cNvSpPr>
          <p:nvPr/>
        </p:nvSpPr>
        <p:spPr bwMode="auto">
          <a:xfrm>
            <a:off x="1828800" y="304800"/>
            <a:ext cx="8153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4.24  </a:t>
            </a:r>
            <a:r>
              <a:rPr lang="en-US" altLang="en-US" b="1" i="1" baseline="0"/>
              <a:t>Recovery of a sampled sine wave for different sampling rates</a:t>
            </a:r>
          </a:p>
        </p:txBody>
      </p:sp>
      <p:sp>
        <p:nvSpPr>
          <p:cNvPr id="104454"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4455"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89250" y="1066801"/>
            <a:ext cx="6407150" cy="4886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3399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0"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1"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2"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3"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4"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5"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6506" name="Rectangle 9"/>
          <p:cNvSpPr>
            <a:spLocks noChangeArrowheads="1"/>
          </p:cNvSpPr>
          <p:nvPr/>
        </p:nvSpPr>
        <p:spPr bwMode="auto">
          <a:xfrm>
            <a:off x="1752600" y="1143001"/>
            <a:ext cx="8686800" cy="5216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Consider the revolution of a hand of a clock. The second hand of a clock has a period of 60 s. According to the Nyquist theorem, we need to sample the hand every 30 s (T</a:t>
            </a:r>
            <a:r>
              <a:rPr lang="en-US" altLang="en-US" sz="2800" b="1" i="1" baseline="-25000"/>
              <a:t>s</a:t>
            </a:r>
            <a:r>
              <a:rPr lang="en-US" altLang="en-US" sz="2800" b="1" i="1" baseline="0"/>
              <a:t> = T or f</a:t>
            </a:r>
            <a:r>
              <a:rPr lang="en-US" altLang="en-US" sz="2800" b="1" i="1" baseline="-25000"/>
              <a:t>s</a:t>
            </a:r>
            <a:r>
              <a:rPr lang="en-US" altLang="en-US" sz="2800" b="1" i="1" baseline="0"/>
              <a:t> = 2f ). In Figure 4.25a, the sample points, in order, are 12, 6, 12, 6, 12, and 6. The receiver of the samples cannot tell if the clock is moving forward or backward. In part b, we sample at double the Nyquist rate (every 15 s). The sample points are 12, 3, 6, 9, and 12. The clock is moving forward. In part c, we sample below the Nyquist rate (T</a:t>
            </a:r>
            <a:r>
              <a:rPr lang="en-US" altLang="en-US" sz="2800" b="1" i="1" baseline="-25000"/>
              <a:t>s</a:t>
            </a:r>
            <a:r>
              <a:rPr lang="en-US" altLang="en-US" sz="2800" b="1" i="1" baseline="0"/>
              <a:t> = T or f</a:t>
            </a:r>
            <a:r>
              <a:rPr lang="en-US" altLang="en-US" sz="2800" b="1" i="1" baseline="-25000"/>
              <a:t>s</a:t>
            </a:r>
            <a:r>
              <a:rPr lang="en-US" altLang="en-US" sz="2800" b="1" i="1" baseline="0"/>
              <a:t> = f ). The sample points are 12, 9, 6, 3, and 12. Although the clock is moving forward, the receiver thinks that the clock is moving backward.</a:t>
            </a:r>
          </a:p>
        </p:txBody>
      </p:sp>
      <p:sp>
        <p:nvSpPr>
          <p:cNvPr id="106507" name="Text Box 11"/>
          <p:cNvSpPr txBox="1">
            <a:spLocks noChangeArrowheads="1"/>
          </p:cNvSpPr>
          <p:nvPr/>
        </p:nvSpPr>
        <p:spPr bwMode="auto">
          <a:xfrm>
            <a:off x="2667001" y="-46038"/>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4.7</a:t>
            </a:r>
          </a:p>
        </p:txBody>
      </p:sp>
    </p:spTree>
    <p:extLst>
      <p:ext uri="{BB962C8B-B14F-4D97-AF65-F5344CB8AC3E}">
        <p14:creationId xmlns:p14="http://schemas.microsoft.com/office/powerpoint/2010/main" xmlns="" val="7213849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854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8549" name="Text Box 4"/>
          <p:cNvSpPr txBox="1">
            <a:spLocks noChangeArrowheads="1"/>
          </p:cNvSpPr>
          <p:nvPr/>
        </p:nvSpPr>
        <p:spPr bwMode="auto">
          <a:xfrm>
            <a:off x="1828801" y="762000"/>
            <a:ext cx="5959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4.25  </a:t>
            </a:r>
            <a:r>
              <a:rPr lang="en-US" altLang="en-US" b="1" i="1" baseline="0"/>
              <a:t>Sampling of a clock with only one hand</a:t>
            </a:r>
          </a:p>
        </p:txBody>
      </p:sp>
      <p:sp>
        <p:nvSpPr>
          <p:cNvPr id="10855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8551"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3376" y="1617664"/>
            <a:ext cx="6727825" cy="4554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648997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59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59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59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59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60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60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0602" name="Rectangle 9"/>
          <p:cNvSpPr>
            <a:spLocks noChangeArrowheads="1"/>
          </p:cNvSpPr>
          <p:nvPr/>
        </p:nvSpPr>
        <p:spPr bwMode="auto">
          <a:xfrm>
            <a:off x="1752600" y="1143000"/>
            <a:ext cx="86868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An example related to Example 4.7 is the seemingly backward rotation of the wheels of a forward-moving car in a movie. This can be explained by under-sampling. A movie is filmed at 24 frames per second. If a wheel is rotating more than 12 times per second, the under-sampling creates the impression of a backward rotation.</a:t>
            </a:r>
          </a:p>
        </p:txBody>
      </p:sp>
      <p:sp>
        <p:nvSpPr>
          <p:cNvPr id="110603" name="Text Box 11"/>
          <p:cNvSpPr txBox="1">
            <a:spLocks noChangeArrowheads="1"/>
          </p:cNvSpPr>
          <p:nvPr/>
        </p:nvSpPr>
        <p:spPr bwMode="auto">
          <a:xfrm>
            <a:off x="2667001" y="-46038"/>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4.8</a:t>
            </a:r>
          </a:p>
        </p:txBody>
      </p:sp>
    </p:spTree>
    <p:extLst>
      <p:ext uri="{BB962C8B-B14F-4D97-AF65-F5344CB8AC3E}">
        <p14:creationId xmlns:p14="http://schemas.microsoft.com/office/powerpoint/2010/main" xmlns="" val="4114961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4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4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4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4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4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4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2650"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Telephone companies digitize voice by assuming a maximum frequency of 4000 Hz. The sampling rate therefore is 8000 samples per second.</a:t>
            </a:r>
          </a:p>
        </p:txBody>
      </p:sp>
      <p:sp>
        <p:nvSpPr>
          <p:cNvPr id="112651" name="Text Box 12"/>
          <p:cNvSpPr txBox="1">
            <a:spLocks noChangeArrowheads="1"/>
          </p:cNvSpPr>
          <p:nvPr/>
        </p:nvSpPr>
        <p:spPr bwMode="auto">
          <a:xfrm>
            <a:off x="2667001" y="0"/>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4.9</a:t>
            </a:r>
          </a:p>
        </p:txBody>
      </p:sp>
    </p:spTree>
    <p:extLst>
      <p:ext uri="{BB962C8B-B14F-4D97-AF65-F5344CB8AC3E}">
        <p14:creationId xmlns:p14="http://schemas.microsoft.com/office/powerpoint/2010/main" xmlns="" val="23454597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2"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3"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4"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5"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6"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4698"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 complex low-pass signal has a bandwidth of 200 kHz. What is the minimum sampling rate for this signal?</a:t>
            </a:r>
          </a:p>
        </p:txBody>
      </p:sp>
      <p:sp>
        <p:nvSpPr>
          <p:cNvPr id="114699" name="Rectangle 12"/>
          <p:cNvSpPr>
            <a:spLocks noChangeArrowheads="1"/>
          </p:cNvSpPr>
          <p:nvPr/>
        </p:nvSpPr>
        <p:spPr bwMode="auto">
          <a:xfrm>
            <a:off x="1752600" y="3106738"/>
            <a:ext cx="8686800" cy="26543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The bandwidth of a low-pass signal is between 0 and f, where f is the maximum frequency in the signal. Therefore, we can sample this signal at 2 times the highest frequency (200 kHz). The sampling rate is therefore 400,000 samples per second.</a:t>
            </a:r>
          </a:p>
        </p:txBody>
      </p:sp>
      <p:sp>
        <p:nvSpPr>
          <p:cNvPr id="114700" name="Text Box 13"/>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4.10</a:t>
            </a:r>
          </a:p>
        </p:txBody>
      </p:sp>
    </p:spTree>
    <p:extLst>
      <p:ext uri="{BB962C8B-B14F-4D97-AF65-F5344CB8AC3E}">
        <p14:creationId xmlns:p14="http://schemas.microsoft.com/office/powerpoint/2010/main" xmlns="" val="12486918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0"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1"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2"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3"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4"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5"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16746"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 complex bandpass signal has a bandwidth of 200 kHz. What is the minimum sampling rate for this signal?</a:t>
            </a:r>
          </a:p>
        </p:txBody>
      </p:sp>
      <p:sp>
        <p:nvSpPr>
          <p:cNvPr id="116747" name="Rectangle 10"/>
          <p:cNvSpPr>
            <a:spLocks noChangeArrowheads="1"/>
          </p:cNvSpPr>
          <p:nvPr/>
        </p:nvSpPr>
        <p:spPr bwMode="auto">
          <a:xfrm>
            <a:off x="1752600" y="3106738"/>
            <a:ext cx="8686800" cy="2227262"/>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We cannot find the minimum sampling rate in this case because we do not know where the bandwidth starts or ends. We do not know the maximum frequency in the signal.</a:t>
            </a:r>
          </a:p>
        </p:txBody>
      </p:sp>
      <p:sp>
        <p:nvSpPr>
          <p:cNvPr id="116748" name="Text Box 11"/>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4.11</a:t>
            </a:r>
          </a:p>
        </p:txBody>
      </p:sp>
    </p:spTree>
    <p:extLst>
      <p:ext uri="{BB962C8B-B14F-4D97-AF65-F5344CB8AC3E}">
        <p14:creationId xmlns:p14="http://schemas.microsoft.com/office/powerpoint/2010/main" xmlns="" val="24418705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8788"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8789" name="Text Box 4"/>
          <p:cNvSpPr txBox="1">
            <a:spLocks noChangeArrowheads="1"/>
          </p:cNvSpPr>
          <p:nvPr/>
        </p:nvSpPr>
        <p:spPr bwMode="auto">
          <a:xfrm>
            <a:off x="2501901" y="6324600"/>
            <a:ext cx="6740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4.26  </a:t>
            </a:r>
            <a:r>
              <a:rPr lang="en-US" altLang="en-US" b="1" i="1" baseline="0"/>
              <a:t>Quantization and encoding of a sampled signal</a:t>
            </a:r>
          </a:p>
        </p:txBody>
      </p:sp>
      <p:sp>
        <p:nvSpPr>
          <p:cNvPr id="118790"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18791"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49514" y="1049338"/>
            <a:ext cx="6846887" cy="5122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8792" name="Rectangle 9"/>
          <p:cNvSpPr>
            <a:spLocks noChangeArrowheads="1"/>
          </p:cNvSpPr>
          <p:nvPr/>
        </p:nvSpPr>
        <p:spPr bwMode="auto">
          <a:xfrm>
            <a:off x="4610100" y="228600"/>
            <a:ext cx="289560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baseline="0"/>
              <a:t>2. Quantization</a:t>
            </a:r>
          </a:p>
        </p:txBody>
      </p:sp>
    </p:spTree>
    <p:extLst>
      <p:ext uri="{BB962C8B-B14F-4D97-AF65-F5344CB8AC3E}">
        <p14:creationId xmlns:p14="http://schemas.microsoft.com/office/powerpoint/2010/main" xmlns="" val="30213820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0836" name="Line 3"/>
          <p:cNvSpPr>
            <a:spLocks noChangeShapeType="1"/>
          </p:cNvSpPr>
          <p:nvPr/>
        </p:nvSpPr>
        <p:spPr bwMode="auto">
          <a:xfrm>
            <a:off x="1676400" y="1560513"/>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0837" name="Text Box 4"/>
          <p:cNvSpPr txBox="1">
            <a:spLocks noChangeArrowheads="1"/>
          </p:cNvSpPr>
          <p:nvPr/>
        </p:nvSpPr>
        <p:spPr bwMode="auto">
          <a:xfrm>
            <a:off x="1711326" y="379413"/>
            <a:ext cx="8691563" cy="984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2200" b="1" i="1" u="sng" baseline="0" dirty="0"/>
              <a:t>SNR (Signal to noise ratio)</a:t>
            </a:r>
            <a:r>
              <a:rPr lang="en-US" altLang="en-US" sz="2200" b="1" baseline="0" dirty="0"/>
              <a:t> : Two cases are a high SNR and a low SNR</a:t>
            </a:r>
          </a:p>
          <a:p>
            <a:endParaRPr lang="en-US" altLang="en-US" sz="1200" b="1" i="1" baseline="0" dirty="0"/>
          </a:p>
          <a:p>
            <a:pPr algn="ctr"/>
            <a:r>
              <a:rPr lang="en-US" altLang="en-US" sz="2200" b="1" i="1" baseline="0" dirty="0"/>
              <a:t>SNR = (average signal power / average noise power) </a:t>
            </a:r>
            <a:r>
              <a:rPr lang="en-US" altLang="en-US" sz="2200" b="1" baseline="0" dirty="0"/>
              <a:t>[Unit:</a:t>
            </a:r>
            <a:r>
              <a:rPr lang="en-US" altLang="en-US" sz="2200" b="1" i="1" baseline="0" dirty="0"/>
              <a:t> decibel (dB)]</a:t>
            </a:r>
          </a:p>
        </p:txBody>
      </p:sp>
      <p:sp>
        <p:nvSpPr>
          <p:cNvPr id="120838" name="Line 5"/>
          <p:cNvSpPr>
            <a:spLocks noChangeShapeType="1"/>
          </p:cNvSpPr>
          <p:nvPr/>
        </p:nvSpPr>
        <p:spPr bwMode="auto">
          <a:xfrm>
            <a:off x="1752600" y="64770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2083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16114" y="1598614"/>
            <a:ext cx="8281987" cy="4765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97998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288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288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288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288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288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2889" name="Rectangle 8"/>
          <p:cNvSpPr>
            <a:spLocks noChangeArrowheads="1"/>
          </p:cNvSpPr>
          <p:nvPr/>
        </p:nvSpPr>
        <p:spPr bwMode="gray">
          <a:xfrm>
            <a:off x="1982789" y="141288"/>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0842" name="Rectangle 9"/>
          <p:cNvSpPr>
            <a:spLocks noChangeArrowheads="1"/>
          </p:cNvSpPr>
          <p:nvPr/>
        </p:nvSpPr>
        <p:spPr bwMode="auto">
          <a:xfrm>
            <a:off x="1981200" y="3349626"/>
            <a:ext cx="8686800"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400" b="1" i="1" baseline="0"/>
              <a:t>What is the SNR</a:t>
            </a:r>
            <a:r>
              <a:rPr lang="en-US" altLang="en-US" sz="2400" b="1" i="1"/>
              <a:t>dB</a:t>
            </a:r>
            <a:r>
              <a:rPr lang="en-US" altLang="en-US" sz="2400" b="1" i="1" baseline="0"/>
              <a:t> in the example of Figure 4.26?</a:t>
            </a:r>
          </a:p>
        </p:txBody>
      </p:sp>
      <p:sp>
        <p:nvSpPr>
          <p:cNvPr id="120843" name="Rectangle 10"/>
          <p:cNvSpPr>
            <a:spLocks noChangeArrowheads="1"/>
          </p:cNvSpPr>
          <p:nvPr/>
        </p:nvSpPr>
        <p:spPr bwMode="auto">
          <a:xfrm>
            <a:off x="1981200" y="3811589"/>
            <a:ext cx="8686800" cy="26765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400" b="1" i="1" baseline="0">
                <a:solidFill>
                  <a:schemeClr val="hlink"/>
                </a:solidFill>
              </a:rPr>
              <a:t>Solution</a:t>
            </a:r>
          </a:p>
          <a:p>
            <a:r>
              <a:rPr lang="en-US" altLang="en-US" sz="2400" b="1" i="1" baseline="0">
                <a:latin typeface="Times" panose="02020603050405020304" pitchFamily="18" charset="0"/>
              </a:rPr>
              <a:t>We can use the formula to find the quantization. We have eight levels and 3 bits per sample, so </a:t>
            </a:r>
            <a:br>
              <a:rPr lang="en-US" altLang="en-US" sz="2400" b="1" i="1" baseline="0">
                <a:latin typeface="Times" panose="02020603050405020304" pitchFamily="18" charset="0"/>
              </a:rPr>
            </a:br>
            <a:endParaRPr lang="en-US" altLang="en-US" sz="2400" b="1" i="1" baseline="0">
              <a:latin typeface="Times" panose="02020603050405020304" pitchFamily="18" charset="0"/>
            </a:endParaRPr>
          </a:p>
          <a:p>
            <a:pPr algn="ctr"/>
            <a:r>
              <a:rPr lang="en-US" altLang="en-US" sz="2400" b="1" i="1" baseline="0">
                <a:solidFill>
                  <a:schemeClr val="folHlink"/>
                </a:solidFill>
                <a:latin typeface="Times" panose="02020603050405020304" pitchFamily="18" charset="0"/>
              </a:rPr>
              <a:t>SNR</a:t>
            </a:r>
            <a:r>
              <a:rPr lang="en-US" altLang="en-US" sz="2400" b="1" i="1">
                <a:solidFill>
                  <a:schemeClr val="folHlink"/>
                </a:solidFill>
                <a:latin typeface="Times" panose="02020603050405020304" pitchFamily="18" charset="0"/>
              </a:rPr>
              <a:t>dB</a:t>
            </a:r>
            <a:r>
              <a:rPr lang="en-US" altLang="en-US" sz="2400" b="1" i="1" baseline="0">
                <a:solidFill>
                  <a:schemeClr val="folHlink"/>
                </a:solidFill>
                <a:latin typeface="Times" panose="02020603050405020304" pitchFamily="18" charset="0"/>
              </a:rPr>
              <a:t> = 6.02(3) + 1.76 = 19.82 dB</a:t>
            </a:r>
            <a:r>
              <a:rPr lang="en-US" altLang="en-US" sz="2400" b="1" i="1" baseline="0">
                <a:latin typeface="Times" panose="02020603050405020304" pitchFamily="18" charset="0"/>
              </a:rPr>
              <a:t> </a:t>
            </a:r>
          </a:p>
          <a:p>
            <a:pPr algn="ctr"/>
            <a:endParaRPr lang="en-US" altLang="en-US" sz="2400" b="1" i="1" baseline="0">
              <a:latin typeface="Times" panose="02020603050405020304" pitchFamily="18" charset="0"/>
            </a:endParaRPr>
          </a:p>
          <a:p>
            <a:r>
              <a:rPr lang="en-US" altLang="en-US" sz="2400" b="1" i="1" baseline="0">
                <a:latin typeface="Times" panose="02020603050405020304" pitchFamily="18" charset="0"/>
              </a:rPr>
              <a:t>Increasing the number of levels increases the SNR.</a:t>
            </a:r>
          </a:p>
        </p:txBody>
      </p:sp>
      <p:sp>
        <p:nvSpPr>
          <p:cNvPr id="120844" name="Text Box 11"/>
          <p:cNvSpPr txBox="1">
            <a:spLocks noChangeArrowheads="1"/>
          </p:cNvSpPr>
          <p:nvPr/>
        </p:nvSpPr>
        <p:spPr bwMode="auto">
          <a:xfrm>
            <a:off x="1973264" y="2727325"/>
            <a:ext cx="2217737" cy="52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Example 4.12</a:t>
            </a:r>
          </a:p>
        </p:txBody>
      </p:sp>
      <p:pic>
        <p:nvPicPr>
          <p:cNvPr id="122893"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r="44922" b="-6493"/>
          <a:stretch>
            <a:fillRect/>
          </a:stretch>
        </p:blipFill>
        <p:spPr bwMode="auto">
          <a:xfrm>
            <a:off x="5297489" y="1474789"/>
            <a:ext cx="2651125" cy="42068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2894" name="Rectangle 9"/>
          <p:cNvSpPr>
            <a:spLocks noChangeArrowheads="1"/>
          </p:cNvSpPr>
          <p:nvPr/>
        </p:nvSpPr>
        <p:spPr bwMode="auto">
          <a:xfrm>
            <a:off x="2806700" y="290513"/>
            <a:ext cx="7632700" cy="138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aseline="0"/>
              <a:t>Contribution of quantization error to SNR</a:t>
            </a:r>
            <a:r>
              <a:rPr lang="en-US" altLang="en-US" sz="2800"/>
              <a:t>dB</a:t>
            </a:r>
            <a:r>
              <a:rPr lang="en-US" altLang="en-US" sz="2800" baseline="0"/>
              <a:t> of signal depends on number of levels L or bits per sample n</a:t>
            </a:r>
            <a:r>
              <a:rPr lang="en-US" altLang="en-US" sz="2800"/>
              <a:t>b</a:t>
            </a:r>
            <a:endParaRPr lang="en-US" altLang="en-US" sz="2800" baseline="0"/>
          </a:p>
        </p:txBody>
      </p:sp>
      <p:pic>
        <p:nvPicPr>
          <p:cNvPr id="122895" name="Picture 2"/>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237413" y="2171700"/>
            <a:ext cx="7251700" cy="54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207379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8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084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084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84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0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2" grpId="0"/>
      <p:bldP spid="1208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6915"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nvGrpSpPr>
          <p:cNvPr id="806916" name="Group 4"/>
          <p:cNvGrpSpPr>
            <a:grpSpLocks/>
          </p:cNvGrpSpPr>
          <p:nvPr/>
        </p:nvGrpSpPr>
        <p:grpSpPr bwMode="auto">
          <a:xfrm>
            <a:off x="2014539" y="773113"/>
            <a:ext cx="738187" cy="474662"/>
            <a:chOff x="309" y="487"/>
            <a:chExt cx="465" cy="299"/>
          </a:xfrm>
        </p:grpSpPr>
        <p:sp>
          <p:nvSpPr>
            <p:cNvPr id="806917"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6918"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sp>
        <p:nvSpPr>
          <p:cNvPr id="806919"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6920"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6921"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6922"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6923" name="Rectangle 11"/>
          <p:cNvSpPr>
            <a:spLocks noChangeArrowheads="1"/>
          </p:cNvSpPr>
          <p:nvPr/>
        </p:nvSpPr>
        <p:spPr bwMode="auto">
          <a:xfrm>
            <a:off x="1752600" y="1447801"/>
            <a:ext cx="8534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t>The power we use at home has a frequency of </a:t>
            </a:r>
            <a:r>
              <a:rPr lang="en-US" altLang="en-US" sz="2400" dirty="0">
                <a:solidFill>
                  <a:schemeClr val="hlink"/>
                </a:solidFill>
              </a:rPr>
              <a:t>60 Hz</a:t>
            </a:r>
            <a:r>
              <a:rPr lang="en-US" altLang="en-US" sz="2400" dirty="0"/>
              <a:t>. The period of this sine wave can be determined as follows:</a:t>
            </a:r>
          </a:p>
        </p:txBody>
      </p:sp>
      <p:sp>
        <p:nvSpPr>
          <p:cNvPr id="806924" name="Text Box 12"/>
          <p:cNvSpPr txBox="1">
            <a:spLocks noChangeArrowheads="1"/>
          </p:cNvSpPr>
          <p:nvPr/>
        </p:nvSpPr>
        <p:spPr bwMode="auto">
          <a:xfrm>
            <a:off x="2667000" y="182564"/>
            <a:ext cx="219162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3200" dirty="0" smtClean="0">
                <a:solidFill>
                  <a:schemeClr val="hlink"/>
                </a:solidFill>
              </a:rPr>
              <a:t>Example 3.3</a:t>
            </a:r>
            <a:endParaRPr lang="en-US" altLang="en-US" sz="3200" dirty="0">
              <a:solidFill>
                <a:schemeClr val="hlink"/>
              </a:solidFill>
            </a:endParaRPr>
          </a:p>
        </p:txBody>
      </p:sp>
      <p:pic>
        <p:nvPicPr>
          <p:cNvPr id="806926"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32114" y="3073400"/>
            <a:ext cx="6327775" cy="711200"/>
          </a:xfrm>
          <a:prstGeom prst="rect">
            <a:avLst/>
          </a:prstGeom>
          <a:noFill/>
          <a:ln w="57150">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78003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2"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3"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4"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5"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6"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8"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 telephone subscriber line must have an SNR</a:t>
            </a:r>
            <a:r>
              <a:rPr lang="en-US" altLang="en-US" sz="2800" b="1" i="1"/>
              <a:t>dB</a:t>
            </a:r>
            <a:r>
              <a:rPr lang="en-US" altLang="en-US" sz="2800" b="1" i="1" baseline="0"/>
              <a:t> above 40. What is the minimum number of bits per sample?</a:t>
            </a:r>
          </a:p>
        </p:txBody>
      </p:sp>
      <p:sp>
        <p:nvSpPr>
          <p:cNvPr id="122891" name="Rectangle 10"/>
          <p:cNvSpPr>
            <a:spLocks noChangeArrowheads="1"/>
          </p:cNvSpPr>
          <p:nvPr/>
        </p:nvSpPr>
        <p:spPr bwMode="auto">
          <a:xfrm>
            <a:off x="1752600" y="3106738"/>
            <a:ext cx="8686800" cy="94615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Solution</a:t>
            </a:r>
          </a:p>
          <a:p>
            <a:r>
              <a:rPr lang="en-US" altLang="en-US" sz="2800" b="1" i="1" baseline="0">
                <a:latin typeface="Times" panose="02020603050405020304" pitchFamily="18" charset="0"/>
              </a:rPr>
              <a:t>We can calculate the number of bits as</a:t>
            </a:r>
          </a:p>
        </p:txBody>
      </p:sp>
      <p:sp>
        <p:nvSpPr>
          <p:cNvPr id="124940" name="Text Box 13"/>
          <p:cNvSpPr txBox="1">
            <a:spLocks noChangeArrowheads="1"/>
          </p:cNvSpPr>
          <p:nvPr/>
        </p:nvSpPr>
        <p:spPr bwMode="auto">
          <a:xfrm>
            <a:off x="2667001" y="0"/>
            <a:ext cx="24876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4.13</a:t>
            </a:r>
          </a:p>
        </p:txBody>
      </p:sp>
      <p:pic>
        <p:nvPicPr>
          <p:cNvPr id="122893"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57600" y="4343400"/>
            <a:ext cx="4814888" cy="395288"/>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2894" name="Rectangle 15"/>
          <p:cNvSpPr>
            <a:spLocks noChangeArrowheads="1"/>
          </p:cNvSpPr>
          <p:nvPr/>
        </p:nvSpPr>
        <p:spPr bwMode="auto">
          <a:xfrm>
            <a:off x="1752600" y="4953000"/>
            <a:ext cx="8686800" cy="94615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Telephone companies usually assign 7 or 8 bits per sample.</a:t>
            </a:r>
          </a:p>
        </p:txBody>
      </p:sp>
    </p:spTree>
    <p:extLst>
      <p:ext uri="{BB962C8B-B14F-4D97-AF65-F5344CB8AC3E}">
        <p14:creationId xmlns:p14="http://schemas.microsoft.com/office/powerpoint/2010/main" xmlns="" val="7060972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8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1" grpId="0"/>
      <p:bldP spid="12289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6980"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6981"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6982"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6983"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6984"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6985"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24938" name="Rectangle 9"/>
          <p:cNvSpPr>
            <a:spLocks noChangeArrowheads="1"/>
          </p:cNvSpPr>
          <p:nvPr/>
        </p:nvSpPr>
        <p:spPr bwMode="auto">
          <a:xfrm>
            <a:off x="1736725" y="2700338"/>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t>We want to digitize the human voice. What is the bit rate, assuming 8 bits per sample?</a:t>
            </a:r>
          </a:p>
        </p:txBody>
      </p:sp>
      <p:sp>
        <p:nvSpPr>
          <p:cNvPr id="124939" name="Rectangle 10"/>
          <p:cNvSpPr>
            <a:spLocks noChangeArrowheads="1"/>
          </p:cNvSpPr>
          <p:nvPr/>
        </p:nvSpPr>
        <p:spPr bwMode="auto">
          <a:xfrm>
            <a:off x="1736725" y="3738564"/>
            <a:ext cx="8686800" cy="18002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The human voice normally contains frequencies from 0 to 4000 Hz. So the sampling rate and bit rate are calculated as follows:</a:t>
            </a:r>
          </a:p>
        </p:txBody>
      </p:sp>
      <p:sp>
        <p:nvSpPr>
          <p:cNvPr id="124940" name="Text Box 11"/>
          <p:cNvSpPr txBox="1">
            <a:spLocks noChangeArrowheads="1"/>
          </p:cNvSpPr>
          <p:nvPr/>
        </p:nvSpPr>
        <p:spPr bwMode="auto">
          <a:xfrm>
            <a:off x="1736726" y="2168525"/>
            <a:ext cx="24876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dirty="0">
                <a:solidFill>
                  <a:schemeClr val="hlink"/>
                </a:solidFill>
              </a:rPr>
              <a:t>Example 4.14</a:t>
            </a:r>
          </a:p>
        </p:txBody>
      </p:sp>
      <p:pic>
        <p:nvPicPr>
          <p:cNvPr id="124941" name="Picture 1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36964" y="5722939"/>
            <a:ext cx="4886325" cy="65722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9"/>
          <p:cNvSpPr>
            <a:spLocks noChangeArrowheads="1"/>
          </p:cNvSpPr>
          <p:nvPr/>
        </p:nvSpPr>
        <p:spPr bwMode="auto">
          <a:xfrm>
            <a:off x="2752726" y="852489"/>
            <a:ext cx="7681913" cy="954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dirty="0"/>
              <a:t>Sampling rate = 2 * Highest Frequency</a:t>
            </a:r>
          </a:p>
          <a:p>
            <a:r>
              <a:rPr lang="en-US" altLang="en-US" sz="2800" b="1" i="1" baseline="0" dirty="0"/>
              <a:t>Bit rate =  Sampling rate * no. of bits per sample</a:t>
            </a:r>
          </a:p>
        </p:txBody>
      </p:sp>
      <p:sp>
        <p:nvSpPr>
          <p:cNvPr id="126991" name="Rectangle 9"/>
          <p:cNvSpPr>
            <a:spLocks noChangeArrowheads="1"/>
          </p:cNvSpPr>
          <p:nvPr/>
        </p:nvSpPr>
        <p:spPr bwMode="auto">
          <a:xfrm>
            <a:off x="4876800" y="4763"/>
            <a:ext cx="251460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baseline="0" dirty="0"/>
              <a:t>3. Encoding</a:t>
            </a:r>
          </a:p>
        </p:txBody>
      </p:sp>
    </p:spTree>
    <p:extLst>
      <p:ext uri="{BB962C8B-B14F-4D97-AF65-F5344CB8AC3E}">
        <p14:creationId xmlns:p14="http://schemas.microsoft.com/office/powerpoint/2010/main" xmlns="" val="11001323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9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94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493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4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8" grpId="0"/>
      <p:bldP spid="124939" grpId="0"/>
      <p:bldP spid="124940" grpId="0"/>
      <p:bldP spid="1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9028"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9029" name="Text Box 4"/>
          <p:cNvSpPr txBox="1">
            <a:spLocks noChangeArrowheads="1"/>
          </p:cNvSpPr>
          <p:nvPr/>
        </p:nvSpPr>
        <p:spPr bwMode="auto">
          <a:xfrm>
            <a:off x="3556000" y="5410200"/>
            <a:ext cx="508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4.27  </a:t>
            </a:r>
            <a:r>
              <a:rPr lang="en-US" altLang="en-US" b="1" i="1" baseline="0" dirty="0"/>
              <a:t>Components of a PCM decoder</a:t>
            </a:r>
          </a:p>
        </p:txBody>
      </p:sp>
      <p:sp>
        <p:nvSpPr>
          <p:cNvPr id="12903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2903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28812" y="1357015"/>
            <a:ext cx="8510588" cy="3375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4346964" y="315913"/>
            <a:ext cx="349807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Original Signal Recovery</a:t>
            </a:r>
            <a:endParaRPr lang="en-US" altLang="en-US" sz="2400" b="1" baseline="0" dirty="0"/>
          </a:p>
        </p:txBody>
      </p:sp>
    </p:spTree>
    <p:extLst>
      <p:ext uri="{BB962C8B-B14F-4D97-AF65-F5344CB8AC3E}">
        <p14:creationId xmlns:p14="http://schemas.microsoft.com/office/powerpoint/2010/main" xmlns="" val="33559185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7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7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7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7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8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8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31082" name="Rectangle 9"/>
          <p:cNvSpPr>
            <a:spLocks noChangeArrowheads="1"/>
          </p:cNvSpPr>
          <p:nvPr/>
        </p:nvSpPr>
        <p:spPr bwMode="auto">
          <a:xfrm>
            <a:off x="1636713" y="1905001"/>
            <a:ext cx="86868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We have a low-pass analog signal of 4 kHz. If we send the analog signal, we need a channel with a minimum bandwidth of 4 kHz. If we digitize the signal and send 8 bits per sample, we need a channel with a minimum bandwidth of 8 × 4 kHz = 32 kHz.</a:t>
            </a:r>
          </a:p>
        </p:txBody>
      </p:sp>
      <p:sp>
        <p:nvSpPr>
          <p:cNvPr id="131083" name="Text Box 11"/>
          <p:cNvSpPr txBox="1">
            <a:spLocks noChangeArrowheads="1"/>
          </p:cNvSpPr>
          <p:nvPr/>
        </p:nvSpPr>
        <p:spPr bwMode="auto">
          <a:xfrm>
            <a:off x="2778125" y="812800"/>
            <a:ext cx="575945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4.15 – PCM Bandwidth</a:t>
            </a:r>
          </a:p>
        </p:txBody>
      </p:sp>
    </p:spTree>
    <p:extLst>
      <p:ext uri="{BB962C8B-B14F-4D97-AF65-F5344CB8AC3E}">
        <p14:creationId xmlns:p14="http://schemas.microsoft.com/office/powerpoint/2010/main" xmlns="" val="21874025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12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125" name="Text Box 4"/>
          <p:cNvSpPr txBox="1">
            <a:spLocks noChangeArrowheads="1"/>
          </p:cNvSpPr>
          <p:nvPr/>
        </p:nvSpPr>
        <p:spPr bwMode="auto">
          <a:xfrm>
            <a:off x="3477418" y="5607049"/>
            <a:ext cx="5160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4.28  </a:t>
            </a:r>
            <a:r>
              <a:rPr lang="en-US" altLang="en-US" b="1" i="1" baseline="0" dirty="0"/>
              <a:t>The process of delta modulation</a:t>
            </a:r>
          </a:p>
        </p:txBody>
      </p:sp>
      <p:sp>
        <p:nvSpPr>
          <p:cNvPr id="13312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3312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1" y="2101850"/>
            <a:ext cx="7870825" cy="300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664229"/>
            <a:ext cx="423545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B. Delta Modulation (</a:t>
            </a:r>
            <a:r>
              <a:rPr lang="en-US" altLang="en-US" sz="2800" b="1" baseline="0" dirty="0"/>
              <a:t>D</a:t>
            </a:r>
            <a:r>
              <a:rPr lang="en-US" altLang="en-US" sz="2800" b="1" baseline="0" dirty="0" smtClean="0"/>
              <a:t>M)</a:t>
            </a:r>
            <a:endParaRPr lang="en-US" altLang="en-US" sz="2800" b="1" baseline="0" dirty="0"/>
          </a:p>
        </p:txBody>
      </p:sp>
    </p:spTree>
    <p:extLst>
      <p:ext uri="{BB962C8B-B14F-4D97-AF65-F5344CB8AC3E}">
        <p14:creationId xmlns:p14="http://schemas.microsoft.com/office/powerpoint/2010/main" xmlns="" val="698949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517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5173" name="Text Box 4"/>
          <p:cNvSpPr txBox="1">
            <a:spLocks noChangeArrowheads="1"/>
          </p:cNvSpPr>
          <p:nvPr/>
        </p:nvSpPr>
        <p:spPr bwMode="auto">
          <a:xfrm>
            <a:off x="3598069" y="5323804"/>
            <a:ext cx="4949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4.29  </a:t>
            </a:r>
            <a:r>
              <a:rPr lang="en-US" altLang="en-US" b="1" i="1" baseline="0"/>
              <a:t>Delta modulation components</a:t>
            </a:r>
          </a:p>
        </p:txBody>
      </p:sp>
      <p:sp>
        <p:nvSpPr>
          <p:cNvPr id="13517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3517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8964" y="2332038"/>
            <a:ext cx="8428037" cy="254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219964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1. Modulator</a:t>
            </a:r>
            <a:endParaRPr lang="en-US" altLang="en-US" sz="2800" b="1" baseline="0" dirty="0"/>
          </a:p>
        </p:txBody>
      </p:sp>
    </p:spTree>
    <p:extLst>
      <p:ext uri="{BB962C8B-B14F-4D97-AF65-F5344CB8AC3E}">
        <p14:creationId xmlns:p14="http://schemas.microsoft.com/office/powerpoint/2010/main" xmlns="" val="2683919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722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7221" name="Text Box 4"/>
          <p:cNvSpPr txBox="1">
            <a:spLocks noChangeArrowheads="1"/>
          </p:cNvSpPr>
          <p:nvPr/>
        </p:nvSpPr>
        <p:spPr bwMode="auto">
          <a:xfrm>
            <a:off x="3090929" y="5372100"/>
            <a:ext cx="51895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4.30  </a:t>
            </a:r>
            <a:r>
              <a:rPr lang="en-US" altLang="en-US" b="1" i="1" baseline="0" dirty="0"/>
              <a:t>Delta demodulation components</a:t>
            </a:r>
          </a:p>
        </p:txBody>
      </p:sp>
      <p:sp>
        <p:nvSpPr>
          <p:cNvPr id="13722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3722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84388" y="2436814"/>
            <a:ext cx="7669212" cy="2516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257955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 Demodulator</a:t>
            </a:r>
            <a:endParaRPr lang="en-US" altLang="en-US" sz="2800" b="1" baseline="0" dirty="0"/>
          </a:p>
        </p:txBody>
      </p:sp>
    </p:spTree>
    <p:extLst>
      <p:ext uri="{BB962C8B-B14F-4D97-AF65-F5344CB8AC3E}">
        <p14:creationId xmlns:p14="http://schemas.microsoft.com/office/powerpoint/2010/main" xmlns="" val="2674756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sz="3200" b="1">
              <a:effectLst>
                <a:outerShdw blurRad="38100" dist="38100" dir="2700000" algn="tl">
                  <a:srgbClr val="FFFFFF"/>
                </a:outerShdw>
              </a:effectLst>
            </a:endParaRPr>
          </a:p>
        </p:txBody>
      </p:sp>
      <p:sp>
        <p:nvSpPr>
          <p:cNvPr id="859139" name="Text Box 3"/>
          <p:cNvSpPr txBox="1">
            <a:spLocks noChangeArrowheads="1"/>
          </p:cNvSpPr>
          <p:nvPr/>
        </p:nvSpPr>
        <p:spPr bwMode="auto">
          <a:xfrm>
            <a:off x="1752601" y="406400"/>
            <a:ext cx="57626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a:effectLst>
                  <a:outerShdw blurRad="38100" dist="38100" dir="2700000" algn="tl">
                    <a:srgbClr val="C0C0C0"/>
                  </a:outerShdw>
                </a:effectLst>
                <a:latin typeface="Times" panose="02020603050405020304" pitchFamily="18" charset="0"/>
              </a:rPr>
              <a:t>4-3   TRANSMISSION MODES</a:t>
            </a:r>
          </a:p>
        </p:txBody>
      </p:sp>
      <p:sp>
        <p:nvSpPr>
          <p:cNvPr id="139269"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endParaRPr lang="en-US" altLang="en-US" sz="1800" b="1" baseline="0"/>
          </a:p>
        </p:txBody>
      </p:sp>
      <p:sp>
        <p:nvSpPr>
          <p:cNvPr id="859141" name="Rectangle 5"/>
          <p:cNvSpPr>
            <a:spLocks noChangeArrowheads="1"/>
          </p:cNvSpPr>
          <p:nvPr/>
        </p:nvSpPr>
        <p:spPr bwMode="auto">
          <a:xfrm>
            <a:off x="1828800" y="1294954"/>
            <a:ext cx="8229600" cy="35394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b="1" i="1">
                <a:effectLst>
                  <a:outerShdw blurRad="38100" dist="38100" dir="2700000" algn="tl">
                    <a:srgbClr val="C0C0C0"/>
                  </a:outerShdw>
                </a:effectLst>
              </a:rPr>
              <a:t>The transmission of binary data across a link can be accomplished in either parallel or serial mode. In parallel mode, multiple bits are sent with each clock tick. In serial mode, 1 bit is sent with each clock tick. While there is only one way to send parallel data, there are three subclasses of serial transmission: asynchronous, synchronous, and isochronous.</a:t>
            </a:r>
          </a:p>
        </p:txBody>
      </p:sp>
      <p:sp>
        <p:nvSpPr>
          <p:cNvPr id="139271" name="Rectangle 6"/>
          <p:cNvSpPr>
            <a:spLocks noChangeArrowheads="1"/>
          </p:cNvSpPr>
          <p:nvPr/>
        </p:nvSpPr>
        <p:spPr bwMode="auto">
          <a:xfrm>
            <a:off x="1676400" y="5289551"/>
            <a:ext cx="67056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buClr>
                <a:schemeClr val="tx1"/>
              </a:buClr>
              <a:buSzPct val="117000"/>
              <a:buFont typeface="Wingdings" panose="05000000000000000000" pitchFamily="2" charset="2"/>
              <a:buNone/>
            </a:pPr>
            <a:r>
              <a:rPr lang="en-US" altLang="en-US" sz="2400" b="1" baseline="0">
                <a:solidFill>
                  <a:srgbClr val="0033CC"/>
                </a:solidFill>
              </a:rPr>
              <a:t>Parallel Transmission</a:t>
            </a:r>
            <a:r>
              <a:rPr lang="fr-FR" altLang="en-US" sz="2400" b="1" baseline="0">
                <a:solidFill>
                  <a:srgbClr val="0033CC"/>
                </a:solidFill>
              </a:rPr>
              <a:t/>
            </a:r>
            <a:br>
              <a:rPr lang="fr-FR" altLang="en-US" sz="2400" b="1" baseline="0">
                <a:solidFill>
                  <a:srgbClr val="0033CC"/>
                </a:solidFill>
              </a:rPr>
            </a:br>
            <a:r>
              <a:rPr lang="fr-FR" altLang="en-US" sz="2400" b="1" baseline="0">
                <a:solidFill>
                  <a:srgbClr val="0033CC"/>
                </a:solidFill>
              </a:rPr>
              <a:t>Serial Transmission</a:t>
            </a:r>
            <a:endParaRPr lang="en-US" altLang="en-US" sz="2400" b="1" baseline="0">
              <a:solidFill>
                <a:srgbClr val="0033CC"/>
              </a:solidFill>
            </a:endParaRPr>
          </a:p>
        </p:txBody>
      </p:sp>
      <p:sp>
        <p:nvSpPr>
          <p:cNvPr id="859143" name="Text Box 7"/>
          <p:cNvSpPr txBox="1">
            <a:spLocks noChangeArrowheads="1"/>
          </p:cNvSpPr>
          <p:nvPr/>
        </p:nvSpPr>
        <p:spPr bwMode="auto">
          <a:xfrm>
            <a:off x="1590498" y="4813300"/>
            <a:ext cx="505971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b="1" i="1" u="sng">
                <a:solidFill>
                  <a:schemeClr val="hlink"/>
                </a:solidFill>
                <a:effectLst>
                  <a:outerShdw blurRad="38100" dist="38100" dir="2700000" algn="tl">
                    <a:srgbClr val="C0C0C0"/>
                  </a:outerShdw>
                </a:effectLst>
              </a:rPr>
              <a:t>Topics discussed in this section:</a:t>
            </a:r>
          </a:p>
        </p:txBody>
      </p:sp>
    </p:spTree>
    <p:extLst>
      <p:ext uri="{BB962C8B-B14F-4D97-AF65-F5344CB8AC3E}">
        <p14:creationId xmlns:p14="http://schemas.microsoft.com/office/powerpoint/2010/main" xmlns="" val="2303652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131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1317" name="Text Box 4"/>
          <p:cNvSpPr txBox="1">
            <a:spLocks noChangeArrowheads="1"/>
          </p:cNvSpPr>
          <p:nvPr/>
        </p:nvSpPr>
        <p:spPr bwMode="auto">
          <a:xfrm>
            <a:off x="3607593" y="723900"/>
            <a:ext cx="4900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4.31  </a:t>
            </a:r>
            <a:r>
              <a:rPr lang="en-US" altLang="en-US" b="1" i="1" baseline="0" dirty="0"/>
              <a:t>Data transmission and modes</a:t>
            </a:r>
          </a:p>
        </p:txBody>
      </p:sp>
      <p:sp>
        <p:nvSpPr>
          <p:cNvPr id="14131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4131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76426" y="2044700"/>
            <a:ext cx="8410575" cy="3060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720405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336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3365" name="Text Box 4"/>
          <p:cNvSpPr txBox="1">
            <a:spLocks noChangeArrowheads="1"/>
          </p:cNvSpPr>
          <p:nvPr/>
        </p:nvSpPr>
        <p:spPr bwMode="auto">
          <a:xfrm>
            <a:off x="4038600" y="5615725"/>
            <a:ext cx="4038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4.32  </a:t>
            </a:r>
            <a:r>
              <a:rPr lang="en-US" altLang="en-US" b="1" i="1" baseline="0"/>
              <a:t>Parallel transmission</a:t>
            </a:r>
          </a:p>
        </p:txBody>
      </p:sp>
      <p:sp>
        <p:nvSpPr>
          <p:cNvPr id="14336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4336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36888" y="1982788"/>
            <a:ext cx="5878512" cy="3427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386888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1. Parallel Transmission</a:t>
            </a:r>
            <a:endParaRPr lang="en-US" altLang="en-US" sz="2800" b="1" baseline="0" dirty="0"/>
          </a:p>
        </p:txBody>
      </p:sp>
    </p:spTree>
    <p:extLst>
      <p:ext uri="{BB962C8B-B14F-4D97-AF65-F5344CB8AC3E}">
        <p14:creationId xmlns:p14="http://schemas.microsoft.com/office/powerpoint/2010/main" xmlns="" val="2663336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7939"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nvGrpSpPr>
          <p:cNvPr id="807940" name="Group 4"/>
          <p:cNvGrpSpPr>
            <a:grpSpLocks/>
          </p:cNvGrpSpPr>
          <p:nvPr/>
        </p:nvGrpSpPr>
        <p:grpSpPr bwMode="auto">
          <a:xfrm>
            <a:off x="2014539" y="773113"/>
            <a:ext cx="738187" cy="474662"/>
            <a:chOff x="309" y="487"/>
            <a:chExt cx="465" cy="299"/>
          </a:xfrm>
        </p:grpSpPr>
        <p:sp>
          <p:nvSpPr>
            <p:cNvPr id="807941"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7942"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sp>
        <p:nvSpPr>
          <p:cNvPr id="807943"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7944"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7945"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7946"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7947" name="Rectangle 11"/>
          <p:cNvSpPr>
            <a:spLocks noChangeArrowheads="1"/>
          </p:cNvSpPr>
          <p:nvPr/>
        </p:nvSpPr>
        <p:spPr bwMode="auto">
          <a:xfrm>
            <a:off x="1752600" y="1447800"/>
            <a:ext cx="8534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t>Express a period of 100 </a:t>
            </a:r>
            <a:r>
              <a:rPr lang="en-US" altLang="en-US" sz="2400" dirty="0" err="1"/>
              <a:t>ms</a:t>
            </a:r>
            <a:r>
              <a:rPr lang="en-US" altLang="en-US" sz="2400" dirty="0"/>
              <a:t> in microseconds.</a:t>
            </a:r>
          </a:p>
        </p:txBody>
      </p:sp>
      <p:sp>
        <p:nvSpPr>
          <p:cNvPr id="807948" name="Text Box 12"/>
          <p:cNvSpPr txBox="1">
            <a:spLocks noChangeArrowheads="1"/>
          </p:cNvSpPr>
          <p:nvPr/>
        </p:nvSpPr>
        <p:spPr bwMode="auto">
          <a:xfrm>
            <a:off x="2667000" y="182564"/>
            <a:ext cx="219162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3200" dirty="0" smtClean="0">
                <a:solidFill>
                  <a:schemeClr val="hlink"/>
                </a:solidFill>
              </a:rPr>
              <a:t>Example 3.4</a:t>
            </a:r>
          </a:p>
        </p:txBody>
      </p:sp>
      <p:sp>
        <p:nvSpPr>
          <p:cNvPr id="807951" name="Rectangle 15"/>
          <p:cNvSpPr>
            <a:spLocks noChangeArrowheads="1"/>
          </p:cNvSpPr>
          <p:nvPr/>
        </p:nvSpPr>
        <p:spPr bwMode="auto">
          <a:xfrm>
            <a:off x="1676400" y="2362200"/>
            <a:ext cx="8534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solidFill>
                  <a:schemeClr val="hlink"/>
                </a:solidFill>
              </a:rPr>
              <a:t>Solution</a:t>
            </a:r>
          </a:p>
          <a:p>
            <a:pPr algn="just"/>
            <a:r>
              <a:rPr lang="en-US" altLang="en-US" sz="2400" dirty="0" smtClean="0"/>
              <a:t>find </a:t>
            </a:r>
            <a:r>
              <a:rPr lang="en-US" altLang="en-US" sz="2400" dirty="0"/>
              <a:t>the equivalents of 1 </a:t>
            </a:r>
            <a:r>
              <a:rPr lang="en-US" altLang="en-US" sz="2400" dirty="0" err="1"/>
              <a:t>ms</a:t>
            </a:r>
            <a:r>
              <a:rPr lang="en-US" altLang="en-US" sz="2400" dirty="0"/>
              <a:t> (1 </a:t>
            </a:r>
            <a:r>
              <a:rPr lang="en-US" altLang="en-US" sz="2400" dirty="0" err="1"/>
              <a:t>ms</a:t>
            </a:r>
            <a:r>
              <a:rPr lang="en-US" altLang="en-US" sz="2400" dirty="0"/>
              <a:t> is 10</a:t>
            </a:r>
            <a:r>
              <a:rPr lang="en-US" altLang="en-US" sz="2400" baseline="30000" dirty="0"/>
              <a:t>−3</a:t>
            </a:r>
            <a:r>
              <a:rPr lang="en-US" altLang="en-US" sz="2400" dirty="0"/>
              <a:t> s) and 1 s (1 s is 10</a:t>
            </a:r>
            <a:r>
              <a:rPr lang="en-US" altLang="en-US" sz="2400" baseline="30000" dirty="0"/>
              <a:t>6</a:t>
            </a:r>
            <a:r>
              <a:rPr lang="en-US" altLang="en-US" sz="2400" dirty="0"/>
              <a:t> </a:t>
            </a:r>
            <a:r>
              <a:rPr lang="en-US" altLang="en-US" sz="2400" dirty="0" err="1"/>
              <a:t>μs</a:t>
            </a:r>
            <a:r>
              <a:rPr lang="en-US" altLang="en-US" sz="2400" dirty="0"/>
              <a:t>). We make the following substitutions:.</a:t>
            </a:r>
          </a:p>
        </p:txBody>
      </p:sp>
      <p:pic>
        <p:nvPicPr>
          <p:cNvPr id="807953" name="Picture 1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2614" y="4400550"/>
            <a:ext cx="8486775" cy="476250"/>
          </a:xfrm>
          <a:prstGeom prst="rect">
            <a:avLst/>
          </a:prstGeom>
          <a:noFill/>
          <a:ln w="57150">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917612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541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5413" name="Text Box 4"/>
          <p:cNvSpPr txBox="1">
            <a:spLocks noChangeArrowheads="1"/>
          </p:cNvSpPr>
          <p:nvPr/>
        </p:nvSpPr>
        <p:spPr bwMode="auto">
          <a:xfrm>
            <a:off x="4144168" y="5583238"/>
            <a:ext cx="38274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4.33  </a:t>
            </a:r>
            <a:r>
              <a:rPr lang="en-US" altLang="en-US" b="1" i="1" baseline="0" dirty="0"/>
              <a:t>Serial transmission</a:t>
            </a:r>
          </a:p>
        </p:txBody>
      </p:sp>
      <p:sp>
        <p:nvSpPr>
          <p:cNvPr id="14541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4541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14601" y="1981201"/>
            <a:ext cx="6608763" cy="339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357072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2</a:t>
            </a:r>
            <a:r>
              <a:rPr lang="en-US" altLang="en-US" sz="2800" b="1" baseline="0" dirty="0" smtClean="0"/>
              <a:t>. Serial Transmission</a:t>
            </a:r>
            <a:endParaRPr lang="en-US" altLang="en-US" sz="2800" b="1" baseline="0" dirty="0"/>
          </a:p>
        </p:txBody>
      </p:sp>
    </p:spTree>
    <p:extLst>
      <p:ext uri="{BB962C8B-B14F-4D97-AF65-F5344CB8AC3E}">
        <p14:creationId xmlns:p14="http://schemas.microsoft.com/office/powerpoint/2010/main" xmlns="" val="16023509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6" name="Line 9"/>
          <p:cNvSpPr>
            <a:spLocks noChangeShapeType="1"/>
          </p:cNvSpPr>
          <p:nvPr/>
        </p:nvSpPr>
        <p:spPr bwMode="auto">
          <a:xfrm>
            <a:off x="2039939" y="1276082"/>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7467" name="Line 10"/>
          <p:cNvSpPr>
            <a:spLocks noChangeShapeType="1"/>
          </p:cNvSpPr>
          <p:nvPr/>
        </p:nvSpPr>
        <p:spPr bwMode="auto">
          <a:xfrm>
            <a:off x="1982788" y="6428704"/>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7468" name="Rectangle 11"/>
          <p:cNvSpPr>
            <a:spLocks noChangeArrowheads="1"/>
          </p:cNvSpPr>
          <p:nvPr/>
        </p:nvSpPr>
        <p:spPr bwMode="auto">
          <a:xfrm>
            <a:off x="2041526" y="1339583"/>
            <a:ext cx="8077200" cy="5016758"/>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marL="457200" indent="-457200">
              <a:buFont typeface="Arial" panose="020B0604020202020204" pitchFamily="34" charset="0"/>
              <a:buChar char="•"/>
            </a:pPr>
            <a:r>
              <a:rPr lang="en-US" altLang="en-US" sz="3200" b="1" baseline="0" dirty="0">
                <a:latin typeface="Arial" panose="020B0604020202020204" pitchFamily="34" charset="0"/>
              </a:rPr>
              <a:t>In asynchronous transmission, we send 1 start bit (0) at the beginning and 1 or more stop bits (1s) at the end of each byte. There may be a gap between </a:t>
            </a:r>
            <a:r>
              <a:rPr lang="en-US" altLang="en-US" sz="3200" b="1" baseline="0" dirty="0" smtClean="0">
                <a:latin typeface="Arial" panose="020B0604020202020204" pitchFamily="34" charset="0"/>
              </a:rPr>
              <a:t>each </a:t>
            </a:r>
            <a:r>
              <a:rPr lang="en-US" altLang="en-US" sz="3200" b="1" baseline="0" dirty="0">
                <a:latin typeface="Arial" panose="020B0604020202020204" pitchFamily="34" charset="0"/>
              </a:rPr>
              <a:t>byte</a:t>
            </a:r>
            <a:r>
              <a:rPr lang="en-US" altLang="en-US" sz="3200" b="1" baseline="0" dirty="0" smtClean="0">
                <a:latin typeface="Arial" panose="020B0604020202020204" pitchFamily="34" charset="0"/>
              </a:rPr>
              <a:t>.</a:t>
            </a:r>
          </a:p>
          <a:p>
            <a:pPr marL="457200" indent="-457200">
              <a:buFont typeface="Arial" panose="020B0604020202020204" pitchFamily="34" charset="0"/>
              <a:buChar char="•"/>
            </a:pPr>
            <a:endParaRPr lang="en-US" altLang="en-US" sz="3200" b="1" baseline="0" dirty="0" smtClean="0">
              <a:latin typeface="Arial" panose="020B0604020202020204" pitchFamily="34" charset="0"/>
            </a:endParaRPr>
          </a:p>
          <a:p>
            <a:pPr marL="457200" indent="-457200">
              <a:buFont typeface="Arial" panose="020B0604020202020204" pitchFamily="34" charset="0"/>
              <a:buChar char="•"/>
            </a:pPr>
            <a:r>
              <a:rPr lang="en-US" altLang="en-US" sz="3200" b="1" baseline="0" dirty="0">
                <a:latin typeface="Arial" panose="020B0604020202020204" pitchFamily="34" charset="0"/>
              </a:rPr>
              <a:t>Asynchronous here means “asynchronous at the byte level</a:t>
            </a:r>
            <a:r>
              <a:rPr lang="en-US" altLang="en-US" sz="3200" b="1" baseline="0" dirty="0" smtClean="0">
                <a:latin typeface="Arial" panose="020B0604020202020204" pitchFamily="34" charset="0"/>
              </a:rPr>
              <a:t>,” but </a:t>
            </a:r>
            <a:r>
              <a:rPr lang="en-US" altLang="en-US" sz="3200" b="1" baseline="0" dirty="0">
                <a:latin typeface="Arial" panose="020B0604020202020204" pitchFamily="34" charset="0"/>
              </a:rPr>
              <a:t>the bits are still synchronized; </a:t>
            </a:r>
            <a:br>
              <a:rPr lang="en-US" altLang="en-US" sz="3200" b="1" baseline="0" dirty="0">
                <a:latin typeface="Arial" panose="020B0604020202020204" pitchFamily="34" charset="0"/>
              </a:rPr>
            </a:br>
            <a:r>
              <a:rPr lang="en-US" altLang="en-US" sz="3200" b="1" baseline="0" dirty="0">
                <a:latin typeface="Arial" panose="020B0604020202020204" pitchFamily="34" charset="0"/>
              </a:rPr>
              <a:t>their durations are the same</a:t>
            </a:r>
            <a:r>
              <a:rPr lang="en-US" altLang="en-US" sz="3200" b="1" baseline="0" dirty="0" smtClean="0">
                <a:latin typeface="Arial" panose="020B0604020202020204" pitchFamily="34" charset="0"/>
              </a:rPr>
              <a:t>.</a:t>
            </a:r>
            <a:endParaRPr lang="en-US" altLang="en-US" sz="3200" b="1" baseline="0" dirty="0">
              <a:latin typeface="Arial" panose="020B0604020202020204" pitchFamily="34" charset="0"/>
            </a:endParaRPr>
          </a:p>
        </p:txBody>
      </p:sp>
      <p:grpSp>
        <p:nvGrpSpPr>
          <p:cNvPr id="18" name="Group 12"/>
          <p:cNvGrpSpPr>
            <a:grpSpLocks/>
          </p:cNvGrpSpPr>
          <p:nvPr/>
        </p:nvGrpSpPr>
        <p:grpSpPr bwMode="auto">
          <a:xfrm>
            <a:off x="1468439" y="462158"/>
            <a:ext cx="1143000" cy="566738"/>
            <a:chOff x="1200" y="1248"/>
            <a:chExt cx="720" cy="357"/>
          </a:xfrm>
        </p:grpSpPr>
        <p:pic>
          <p:nvPicPr>
            <p:cNvPr id="19"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Note</a:t>
              </a:r>
              <a:endParaRPr lang="en-US" altLang="en-US"/>
            </a:p>
          </p:txBody>
        </p:sp>
      </p:grpSp>
    </p:spTree>
    <p:extLst>
      <p:ext uri="{BB962C8B-B14F-4D97-AF65-F5344CB8AC3E}">
        <p14:creationId xmlns:p14="http://schemas.microsoft.com/office/powerpoint/2010/main" xmlns="" val="8131125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155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1557" name="Text Box 4"/>
          <p:cNvSpPr txBox="1">
            <a:spLocks noChangeArrowheads="1"/>
          </p:cNvSpPr>
          <p:nvPr/>
        </p:nvSpPr>
        <p:spPr bwMode="auto">
          <a:xfrm>
            <a:off x="3698875" y="5463862"/>
            <a:ext cx="47180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4.34  </a:t>
            </a:r>
            <a:r>
              <a:rPr lang="en-US" altLang="en-US" b="1" i="1" baseline="0"/>
              <a:t>Asynchronous transmission</a:t>
            </a:r>
          </a:p>
        </p:txBody>
      </p:sp>
      <p:sp>
        <p:nvSpPr>
          <p:cNvPr id="15155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5155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00264" y="2058988"/>
            <a:ext cx="7805737" cy="304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502400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2.1 Asynchronous Transmission</a:t>
            </a:r>
            <a:endParaRPr lang="en-US" altLang="en-US" sz="2800" b="1" baseline="0" dirty="0"/>
          </a:p>
        </p:txBody>
      </p:sp>
    </p:spTree>
    <p:extLst>
      <p:ext uri="{BB962C8B-B14F-4D97-AF65-F5344CB8AC3E}">
        <p14:creationId xmlns:p14="http://schemas.microsoft.com/office/powerpoint/2010/main" xmlns="" val="28052697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0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0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0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0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0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0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53610"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3611"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3612"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a:latin typeface="Arial" panose="020B0604020202020204" pitchFamily="34" charset="0"/>
              </a:rPr>
              <a:t>In synchronous transmission, we send bits one after another without start or stop bits or gaps. It is the responsibility of the receiver to group the bits.</a:t>
            </a:r>
          </a:p>
        </p:txBody>
      </p:sp>
      <p:grpSp>
        <p:nvGrpSpPr>
          <p:cNvPr id="153613" name="Group 12"/>
          <p:cNvGrpSpPr>
            <a:grpSpLocks/>
          </p:cNvGrpSpPr>
          <p:nvPr/>
        </p:nvGrpSpPr>
        <p:grpSpPr bwMode="auto">
          <a:xfrm>
            <a:off x="1981200" y="1981200"/>
            <a:ext cx="1143000" cy="566738"/>
            <a:chOff x="1200" y="1248"/>
            <a:chExt cx="720" cy="357"/>
          </a:xfrm>
        </p:grpSpPr>
        <p:pic>
          <p:nvPicPr>
            <p:cNvPr id="153614"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3615"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Note</a:t>
              </a:r>
              <a:endParaRPr lang="en-US" altLang="en-US"/>
            </a:p>
          </p:txBody>
        </p:sp>
      </p:grpSp>
    </p:spTree>
    <p:extLst>
      <p:ext uri="{BB962C8B-B14F-4D97-AF65-F5344CB8AC3E}">
        <p14:creationId xmlns:p14="http://schemas.microsoft.com/office/powerpoint/2010/main" xmlns="" val="35692615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565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5653" name="Text Box 4"/>
          <p:cNvSpPr txBox="1">
            <a:spLocks noChangeArrowheads="1"/>
          </p:cNvSpPr>
          <p:nvPr/>
        </p:nvSpPr>
        <p:spPr bwMode="auto">
          <a:xfrm>
            <a:off x="3787775" y="5141914"/>
            <a:ext cx="45910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4.35  </a:t>
            </a:r>
            <a:r>
              <a:rPr lang="en-US" altLang="en-US" b="1" i="1" baseline="0"/>
              <a:t>Synchronous transmission</a:t>
            </a:r>
          </a:p>
        </p:txBody>
      </p:sp>
      <p:sp>
        <p:nvSpPr>
          <p:cNvPr id="15565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55655"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84400" y="2474914"/>
            <a:ext cx="7797800" cy="202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484504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2.2 Synchronous Transmission</a:t>
            </a:r>
            <a:endParaRPr lang="en-US" altLang="en-US" sz="2800" b="1" baseline="0" dirty="0"/>
          </a:p>
        </p:txBody>
      </p:sp>
    </p:spTree>
    <p:extLst>
      <p:ext uri="{BB962C8B-B14F-4D97-AF65-F5344CB8AC3E}">
        <p14:creationId xmlns:p14="http://schemas.microsoft.com/office/powerpoint/2010/main" xmlns="" val="32713338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565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565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 name="Text Box 4"/>
          <p:cNvSpPr txBox="1">
            <a:spLocks noChangeArrowheads="1"/>
          </p:cNvSpPr>
          <p:nvPr/>
        </p:nvSpPr>
        <p:spPr bwMode="auto">
          <a:xfrm>
            <a:off x="1693864" y="712625"/>
            <a:ext cx="472321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2.3 Isochronous Transmission</a:t>
            </a:r>
            <a:endParaRPr lang="en-US" altLang="en-US" sz="2800" b="1" baseline="0" dirty="0"/>
          </a:p>
        </p:txBody>
      </p:sp>
      <p:sp>
        <p:nvSpPr>
          <p:cNvPr id="4" name="Content Placeholder 3"/>
          <p:cNvSpPr>
            <a:spLocks noGrp="1"/>
          </p:cNvSpPr>
          <p:nvPr>
            <p:ph idx="1"/>
          </p:nvPr>
        </p:nvSpPr>
        <p:spPr>
          <a:xfrm>
            <a:off x="1785354" y="1447800"/>
            <a:ext cx="8525256" cy="4664844"/>
          </a:xfrm>
        </p:spPr>
        <p:txBody>
          <a:bodyPr>
            <a:normAutofit fontScale="77500" lnSpcReduction="20000"/>
          </a:bodyPr>
          <a:lstStyle/>
          <a:p>
            <a:pPr algn="just">
              <a:lnSpc>
                <a:spcPct val="120000"/>
              </a:lnSpc>
            </a:pPr>
            <a:r>
              <a:rPr lang="en-US" dirty="0" smtClean="0">
                <a:latin typeface="Times New Roman" panose="02020603050405020304" pitchFamily="18" charset="0"/>
                <a:cs typeface="Times New Roman" panose="02020603050405020304" pitchFamily="18" charset="0"/>
              </a:rPr>
              <a:t>In real-time audio and video, in which uneven delays between frames are not acceptable, synchronous transmission fails.</a:t>
            </a:r>
          </a:p>
          <a:p>
            <a:pPr lvl="1" algn="just">
              <a:lnSpc>
                <a:spcPct val="120000"/>
              </a:lnSpc>
            </a:pPr>
            <a:r>
              <a:rPr lang="en-US" dirty="0" smtClean="0">
                <a:latin typeface="Times New Roman" panose="02020603050405020304" pitchFamily="18" charset="0"/>
                <a:cs typeface="Times New Roman" panose="02020603050405020304" pitchFamily="18" charset="0"/>
              </a:rPr>
              <a:t>For example, TV images are broadcast at the rate of 30 images per second; they must be viewed at the same rate.</a:t>
            </a:r>
          </a:p>
          <a:p>
            <a:pPr lvl="1" algn="just">
              <a:lnSpc>
                <a:spcPct val="120000"/>
              </a:lnSpc>
            </a:pPr>
            <a:r>
              <a:rPr lang="en-US" dirty="0" smtClean="0">
                <a:latin typeface="Times New Roman" panose="02020603050405020304" pitchFamily="18" charset="0"/>
                <a:cs typeface="Times New Roman" panose="02020603050405020304" pitchFamily="18" charset="0"/>
              </a:rPr>
              <a:t>If each image is sent by using one or more frames, there should be no delays between frames.</a:t>
            </a:r>
          </a:p>
          <a:p>
            <a:pPr algn="just">
              <a:lnSpc>
                <a:spcPct val="120000"/>
              </a:lnSpc>
            </a:pPr>
            <a:r>
              <a:rPr lang="en-US" dirty="0" smtClean="0">
                <a:latin typeface="Times New Roman" panose="02020603050405020304" pitchFamily="18" charset="0"/>
                <a:cs typeface="Times New Roman" panose="02020603050405020304" pitchFamily="18" charset="0"/>
              </a:rPr>
              <a:t>For this type of application, synchronization between characters is not enough; the entire stream of bits must be synchronized.</a:t>
            </a:r>
          </a:p>
          <a:p>
            <a:pPr algn="just">
              <a:lnSpc>
                <a:spcPct val="120000"/>
              </a:lnSpc>
            </a:pPr>
            <a:r>
              <a:rPr lang="en-US" dirty="0" smtClean="0">
                <a:latin typeface="Times New Roman" panose="02020603050405020304" pitchFamily="18" charset="0"/>
                <a:cs typeface="Times New Roman" panose="02020603050405020304" pitchFamily="18" charset="0"/>
              </a:rPr>
              <a:t>The isochronous transmission guarantees that the data arrive at a fixed rate.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405388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xmlns="" val="0"/>
              </a:ext>
            </a:extLst>
          </a:blip>
          <a:srcRect/>
          <a:stretch>
            <a:fillRect/>
          </a:stretch>
        </p:blipFill>
        <p:spPr bwMode="auto">
          <a:xfrm>
            <a:off x="1524000" y="1"/>
            <a:ext cx="9144000" cy="1096963"/>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124" name="Rectangle 3"/>
          <p:cNvSpPr>
            <a:spLocks noChangeArrowheads="1"/>
          </p:cNvSpPr>
          <p:nvPr/>
        </p:nvSpPr>
        <p:spPr bwMode="auto">
          <a:xfrm>
            <a:off x="2667000" y="2514600"/>
            <a:ext cx="68580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4400">
                <a:solidFill>
                  <a:schemeClr val="tx2"/>
                </a:solidFill>
              </a:rPr>
              <a:t>Chapter 5</a:t>
            </a:r>
          </a:p>
          <a:p>
            <a:pPr algn="ctr"/>
            <a:endParaRPr lang="en-US" altLang="en-US" sz="2000">
              <a:solidFill>
                <a:schemeClr val="tx2"/>
              </a:solidFill>
            </a:endParaRPr>
          </a:p>
          <a:p>
            <a:pPr algn="ctr"/>
            <a:r>
              <a:rPr lang="en-US" altLang="en-US" sz="4400"/>
              <a:t>Analog Transmission</a:t>
            </a:r>
          </a:p>
        </p:txBody>
      </p:sp>
      <p:sp>
        <p:nvSpPr>
          <p:cNvPr id="5125"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r>
              <a:rPr lang="en-US" altLang="en-US" sz="1200" b="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xmlns="" val="41694944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1623745" y="418238"/>
            <a:ext cx="833491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dirty="0">
                <a:effectLst>
                  <a:outerShdw blurRad="38100" dist="38100" dir="2700000" algn="tl">
                    <a:srgbClr val="C0C0C0"/>
                  </a:outerShdw>
                </a:effectLst>
                <a:latin typeface="Times" panose="02020603050405020304" pitchFamily="18" charset="0"/>
              </a:rPr>
              <a:t>5-1   DIGITAL-TO-ANALOG CONVERSION</a:t>
            </a:r>
          </a:p>
        </p:txBody>
      </p:sp>
      <p:sp>
        <p:nvSpPr>
          <p:cNvPr id="7173"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565253" name="Rectangle 5"/>
          <p:cNvSpPr>
            <a:spLocks noChangeArrowheads="1"/>
          </p:cNvSpPr>
          <p:nvPr/>
        </p:nvSpPr>
        <p:spPr bwMode="auto">
          <a:xfrm>
            <a:off x="1676400" y="1600200"/>
            <a:ext cx="82296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solidFill>
                  <a:schemeClr val="hlink"/>
                </a:solidFill>
                <a:effectLst>
                  <a:outerShdw blurRad="38100" dist="38100" dir="2700000" algn="tl">
                    <a:srgbClr val="C0C0C0"/>
                  </a:outerShdw>
                </a:effectLst>
                <a:latin typeface="Times New Roman" panose="02020603050405020304" pitchFamily="18" charset="0"/>
              </a:rPr>
              <a:t>Digital-to-analog</a:t>
            </a:r>
            <a:r>
              <a:rPr lang="en-US" altLang="en-US" sz="2800" i="1">
                <a:effectLst>
                  <a:outerShdw blurRad="38100" dist="38100" dir="2700000" algn="tl">
                    <a:srgbClr val="C0C0C0"/>
                  </a:outerShdw>
                </a:effectLst>
                <a:latin typeface="Times New Roman" panose="02020603050405020304" pitchFamily="18" charset="0"/>
              </a:rPr>
              <a:t> conversion is the process of changing one of the characteristics of an analog signal based on the information in digital data. </a:t>
            </a:r>
          </a:p>
        </p:txBody>
      </p:sp>
      <p:sp>
        <p:nvSpPr>
          <p:cNvPr id="7175" name="Rectangle 29"/>
          <p:cNvSpPr>
            <a:spLocks noChangeArrowheads="1"/>
          </p:cNvSpPr>
          <p:nvPr/>
        </p:nvSpPr>
        <p:spPr bwMode="auto">
          <a:xfrm>
            <a:off x="1676400" y="4286250"/>
            <a:ext cx="67056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Aspects of Digital-to-Analog Conversion</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Amplitude Shift Keying</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Frequency Shift Keying</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Phase Shift Keying</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Quadrature Amplitude Modulation</a:t>
            </a:r>
          </a:p>
        </p:txBody>
      </p:sp>
      <p:sp>
        <p:nvSpPr>
          <p:cNvPr id="565278" name="Text Box 30"/>
          <p:cNvSpPr txBox="1">
            <a:spLocks noChangeArrowheads="1"/>
          </p:cNvSpPr>
          <p:nvPr/>
        </p:nvSpPr>
        <p:spPr bwMode="auto">
          <a:xfrm>
            <a:off x="1689101" y="38100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6484246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220" name="Line 3"/>
          <p:cNvSpPr>
            <a:spLocks noChangeShapeType="1"/>
          </p:cNvSpPr>
          <p:nvPr/>
        </p:nvSpPr>
        <p:spPr bwMode="auto">
          <a:xfrm>
            <a:off x="1676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221" name="Text Box 4"/>
          <p:cNvSpPr txBox="1">
            <a:spLocks noChangeArrowheads="1"/>
          </p:cNvSpPr>
          <p:nvPr/>
        </p:nvSpPr>
        <p:spPr bwMode="auto">
          <a:xfrm>
            <a:off x="1828800" y="457200"/>
            <a:ext cx="46624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5.1  </a:t>
            </a:r>
            <a:r>
              <a:rPr lang="en-US" altLang="en-US" sz="2000" i="1">
                <a:latin typeface="Times New Roman" panose="02020603050405020304" pitchFamily="18" charset="0"/>
              </a:rPr>
              <a:t>Digital-to-analog conversion</a:t>
            </a:r>
          </a:p>
        </p:txBody>
      </p:sp>
      <p:sp>
        <p:nvSpPr>
          <p:cNvPr id="922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223" name="Picture 1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6400" y="2127250"/>
            <a:ext cx="8885238" cy="2597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008860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268"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269" name="Text Box 4"/>
          <p:cNvSpPr txBox="1">
            <a:spLocks noChangeArrowheads="1"/>
          </p:cNvSpPr>
          <p:nvPr/>
        </p:nvSpPr>
        <p:spPr bwMode="auto">
          <a:xfrm>
            <a:off x="1828800" y="381000"/>
            <a:ext cx="5549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5.2  </a:t>
            </a:r>
            <a:r>
              <a:rPr lang="en-US" altLang="en-US" sz="2000" i="1">
                <a:latin typeface="Times New Roman" panose="02020603050405020304" pitchFamily="18" charset="0"/>
              </a:rPr>
              <a:t>Types of digital-to-analog conversion</a:t>
            </a:r>
          </a:p>
        </p:txBody>
      </p:sp>
      <p:sp>
        <p:nvSpPr>
          <p:cNvPr id="1127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127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85950" y="1905001"/>
            <a:ext cx="8401050" cy="2887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38164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8963"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nvGrpSpPr>
          <p:cNvPr id="808964" name="Group 4"/>
          <p:cNvGrpSpPr>
            <a:grpSpLocks/>
          </p:cNvGrpSpPr>
          <p:nvPr/>
        </p:nvGrpSpPr>
        <p:grpSpPr bwMode="auto">
          <a:xfrm>
            <a:off x="2014539" y="773113"/>
            <a:ext cx="738187" cy="474662"/>
            <a:chOff x="309" y="487"/>
            <a:chExt cx="465" cy="299"/>
          </a:xfrm>
        </p:grpSpPr>
        <p:sp>
          <p:nvSpPr>
            <p:cNvPr id="808965"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8966"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sp>
        <p:nvSpPr>
          <p:cNvPr id="808967"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8968"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8969"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8970"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8971" name="Rectangle 11"/>
          <p:cNvSpPr>
            <a:spLocks noChangeArrowheads="1"/>
          </p:cNvSpPr>
          <p:nvPr/>
        </p:nvSpPr>
        <p:spPr bwMode="auto">
          <a:xfrm>
            <a:off x="1752600" y="1447800"/>
            <a:ext cx="8534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t>The period of a signal is 100 </a:t>
            </a:r>
            <a:r>
              <a:rPr lang="en-US" altLang="en-US" sz="2400" dirty="0" err="1"/>
              <a:t>ms.</a:t>
            </a:r>
            <a:r>
              <a:rPr lang="en-US" altLang="en-US" sz="2400" dirty="0"/>
              <a:t> What is its frequency in kilohertz?</a:t>
            </a:r>
          </a:p>
        </p:txBody>
      </p:sp>
      <p:sp>
        <p:nvSpPr>
          <p:cNvPr id="808972" name="Text Box 12"/>
          <p:cNvSpPr txBox="1">
            <a:spLocks noChangeArrowheads="1"/>
          </p:cNvSpPr>
          <p:nvPr/>
        </p:nvSpPr>
        <p:spPr bwMode="auto">
          <a:xfrm>
            <a:off x="2667000" y="182564"/>
            <a:ext cx="219162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3200" dirty="0" smtClean="0">
                <a:solidFill>
                  <a:schemeClr val="hlink"/>
                </a:solidFill>
              </a:rPr>
              <a:t>Example 3.5</a:t>
            </a:r>
            <a:endParaRPr lang="en-US" altLang="en-US" sz="3200" dirty="0">
              <a:solidFill>
                <a:schemeClr val="hlink"/>
              </a:solidFill>
            </a:endParaRPr>
          </a:p>
        </p:txBody>
      </p:sp>
      <p:sp>
        <p:nvSpPr>
          <p:cNvPr id="808975" name="Rectangle 15"/>
          <p:cNvSpPr>
            <a:spLocks noChangeArrowheads="1"/>
          </p:cNvSpPr>
          <p:nvPr/>
        </p:nvSpPr>
        <p:spPr bwMode="auto">
          <a:xfrm>
            <a:off x="1828800" y="2667000"/>
            <a:ext cx="8534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a:solidFill>
                  <a:schemeClr val="hlink"/>
                </a:solidFill>
              </a:rPr>
              <a:t>Solution</a:t>
            </a:r>
          </a:p>
          <a:p>
            <a:pPr algn="just"/>
            <a:r>
              <a:rPr lang="en-US" altLang="en-US" sz="2400"/>
              <a:t>First we change 100 ms to seconds, and then we calculate the frequency from the period (1 Hz = 10</a:t>
            </a:r>
            <a:r>
              <a:rPr lang="en-US" altLang="en-US" sz="2400" baseline="30000"/>
              <a:t>−3</a:t>
            </a:r>
            <a:r>
              <a:rPr lang="en-US" altLang="en-US" sz="2400"/>
              <a:t> kHz).</a:t>
            </a:r>
          </a:p>
        </p:txBody>
      </p:sp>
      <p:pic>
        <p:nvPicPr>
          <p:cNvPr id="808976"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49576" y="4778376"/>
            <a:ext cx="6291263" cy="1241425"/>
          </a:xfrm>
          <a:prstGeom prst="rect">
            <a:avLst/>
          </a:prstGeom>
          <a:noFill/>
          <a:ln w="57150">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382785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1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1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1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1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2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2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3322" name="Line 9"/>
          <p:cNvSpPr>
            <a:spLocks noChangeShapeType="1"/>
          </p:cNvSpPr>
          <p:nvPr/>
        </p:nvSpPr>
        <p:spPr bwMode="auto">
          <a:xfrm>
            <a:off x="1981200" y="1981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23" name="Line 10"/>
          <p:cNvSpPr>
            <a:spLocks noChangeShapeType="1"/>
          </p:cNvSpPr>
          <p:nvPr/>
        </p:nvSpPr>
        <p:spPr bwMode="auto">
          <a:xfrm>
            <a:off x="1982788" y="6019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24" name="Rectangle 11"/>
          <p:cNvSpPr>
            <a:spLocks noChangeArrowheads="1"/>
          </p:cNvSpPr>
          <p:nvPr/>
        </p:nvSpPr>
        <p:spPr bwMode="auto">
          <a:xfrm>
            <a:off x="2019300" y="2073275"/>
            <a:ext cx="8077200" cy="381635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Font typeface="Arial" panose="020B0604020202020204" pitchFamily="34" charset="0"/>
              <a:buChar char="•"/>
            </a:pPr>
            <a:r>
              <a:rPr lang="en-US" altLang="en-US" sz="2200" dirty="0"/>
              <a:t>Bit rate is the number of bits per second. </a:t>
            </a:r>
          </a:p>
          <a:p>
            <a:pPr>
              <a:buFont typeface="Arial" panose="020B0604020202020204" pitchFamily="34" charset="0"/>
              <a:buChar char="•"/>
            </a:pPr>
            <a:endParaRPr lang="en-US" altLang="en-US" sz="2200" dirty="0"/>
          </a:p>
          <a:p>
            <a:pPr>
              <a:buFont typeface="Arial" panose="020B0604020202020204" pitchFamily="34" charset="0"/>
              <a:buChar char="•"/>
            </a:pPr>
            <a:r>
              <a:rPr lang="en-US" altLang="en-US" sz="2200" dirty="0"/>
              <a:t>Baud rate is the number of signal elements per second. </a:t>
            </a:r>
            <a:br>
              <a:rPr lang="en-US" altLang="en-US" sz="2200" dirty="0"/>
            </a:br>
            <a:endParaRPr lang="en-US" altLang="en-US" sz="2200" dirty="0"/>
          </a:p>
          <a:p>
            <a:pPr>
              <a:buFont typeface="Arial" panose="020B0604020202020204" pitchFamily="34" charset="0"/>
              <a:buChar char="•"/>
            </a:pPr>
            <a:r>
              <a:rPr lang="en-US" altLang="en-US" sz="2200" dirty="0"/>
              <a:t>In the analog transmission of digital data, the baud rate is less than or equal to the bit rate.</a:t>
            </a:r>
          </a:p>
          <a:p>
            <a:pPr>
              <a:buFont typeface="Arial" panose="020B0604020202020204" pitchFamily="34" charset="0"/>
              <a:buChar char="•"/>
            </a:pPr>
            <a:endParaRPr lang="en-US" altLang="en-US" sz="2200" dirty="0"/>
          </a:p>
          <a:p>
            <a:pPr>
              <a:buFont typeface="Arial" panose="020B0604020202020204" pitchFamily="34" charset="0"/>
              <a:buChar char="•"/>
            </a:pPr>
            <a:r>
              <a:rPr lang="en-US" altLang="en-US" sz="2200" dirty="0"/>
              <a:t>In analog transmission, the sending device produces a high-frequency signal that acts as a base for the information signal. This base signal is called the carrier signal or carrier frequency.</a:t>
            </a:r>
          </a:p>
        </p:txBody>
      </p:sp>
      <p:grpSp>
        <p:nvGrpSpPr>
          <p:cNvPr id="13325" name="Group 12"/>
          <p:cNvGrpSpPr>
            <a:grpSpLocks/>
          </p:cNvGrpSpPr>
          <p:nvPr/>
        </p:nvGrpSpPr>
        <p:grpSpPr bwMode="auto">
          <a:xfrm>
            <a:off x="1981200" y="1371600"/>
            <a:ext cx="1143000" cy="566738"/>
            <a:chOff x="1200" y="1248"/>
            <a:chExt cx="720" cy="357"/>
          </a:xfrm>
        </p:grpSpPr>
        <p:pic>
          <p:nvPicPr>
            <p:cNvPr id="13326"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327"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21175399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6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6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6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6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6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6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5370" name="Rectangle 10"/>
          <p:cNvSpPr>
            <a:spLocks noChangeArrowheads="1"/>
          </p:cNvSpPr>
          <p:nvPr/>
        </p:nvSpPr>
        <p:spPr bwMode="auto">
          <a:xfrm>
            <a:off x="1752600" y="1143000"/>
            <a:ext cx="82296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An analog signal carries 4 bits per signal element. If 1000 signal elements are sent per second, find the bit rate.</a:t>
            </a:r>
          </a:p>
        </p:txBody>
      </p:sp>
      <p:sp>
        <p:nvSpPr>
          <p:cNvPr id="15371" name="Rectangle 11"/>
          <p:cNvSpPr>
            <a:spLocks noChangeArrowheads="1"/>
          </p:cNvSpPr>
          <p:nvPr/>
        </p:nvSpPr>
        <p:spPr bwMode="auto">
          <a:xfrm>
            <a:off x="1752600" y="3048000"/>
            <a:ext cx="86868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In this case, r = 4, S = 1000, and N is unknown. We can find the value of N from</a:t>
            </a:r>
          </a:p>
        </p:txBody>
      </p:sp>
      <p:sp>
        <p:nvSpPr>
          <p:cNvPr id="15372"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5.1</a:t>
            </a:r>
          </a:p>
        </p:txBody>
      </p:sp>
      <p:pic>
        <p:nvPicPr>
          <p:cNvPr id="824333"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8139" y="4843464"/>
            <a:ext cx="6434137" cy="56673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064944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4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2"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3"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4"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5"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6"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8"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5.2</a:t>
            </a:r>
          </a:p>
        </p:txBody>
      </p:sp>
      <p:sp>
        <p:nvSpPr>
          <p:cNvPr id="17419" name="Rectangle 13"/>
          <p:cNvSpPr>
            <a:spLocks noChangeArrowheads="1"/>
          </p:cNvSpPr>
          <p:nvPr/>
        </p:nvSpPr>
        <p:spPr bwMode="auto">
          <a:xfrm>
            <a:off x="1752600" y="1143001"/>
            <a:ext cx="8229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An analog signal has a bit rate of 8000 bps and a baud rate of 1000 baud. How many data elements are carried by each signal element? How many signal elements do we need?</a:t>
            </a:r>
          </a:p>
        </p:txBody>
      </p:sp>
      <p:sp>
        <p:nvSpPr>
          <p:cNvPr id="825358" name="Rectangle 14"/>
          <p:cNvSpPr>
            <a:spLocks noChangeArrowheads="1"/>
          </p:cNvSpPr>
          <p:nvPr/>
        </p:nvSpPr>
        <p:spPr bwMode="auto">
          <a:xfrm>
            <a:off x="1828800" y="3000376"/>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In this example, S = 1000, N = 8000, and r and L are unknown. We find first the value of r and then the value of L.</a:t>
            </a:r>
          </a:p>
        </p:txBody>
      </p:sp>
      <p:pic>
        <p:nvPicPr>
          <p:cNvPr id="825359"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81376" y="4899026"/>
            <a:ext cx="5427663" cy="10445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937334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53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5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5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Line 9"/>
          <p:cNvSpPr>
            <a:spLocks noChangeShapeType="1"/>
          </p:cNvSpPr>
          <p:nvPr/>
        </p:nvSpPr>
        <p:spPr bwMode="auto">
          <a:xfrm>
            <a:off x="2019300" y="770586"/>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23" name="Line 10"/>
          <p:cNvSpPr>
            <a:spLocks noChangeShapeType="1"/>
          </p:cNvSpPr>
          <p:nvPr/>
        </p:nvSpPr>
        <p:spPr bwMode="auto">
          <a:xfrm>
            <a:off x="2019300" y="6471633"/>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24" name="Rectangle 11"/>
          <p:cNvSpPr>
            <a:spLocks noChangeArrowheads="1"/>
          </p:cNvSpPr>
          <p:nvPr/>
        </p:nvSpPr>
        <p:spPr bwMode="auto">
          <a:xfrm>
            <a:off x="2057400" y="868706"/>
            <a:ext cx="8077200" cy="550920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r>
              <a:rPr lang="en-US" altLang="en-US" sz="2200" i="1" u="sng" dirty="0" smtClean="0"/>
              <a:t>Bandwidth:</a:t>
            </a:r>
            <a:endParaRPr lang="en-US" altLang="en-US" sz="2200" i="1" u="sng" dirty="0"/>
          </a:p>
          <a:p>
            <a:pPr algn="just">
              <a:buFont typeface="Arial" panose="020B0604020202020204" pitchFamily="34" charset="0"/>
              <a:buChar char="•"/>
            </a:pPr>
            <a:r>
              <a:rPr lang="en-US" altLang="en-US" sz="2200" dirty="0"/>
              <a:t>The required </a:t>
            </a:r>
            <a:r>
              <a:rPr lang="en-US" altLang="en-US" sz="2200" i="1" dirty="0">
                <a:solidFill>
                  <a:srgbClr val="0070C0"/>
                </a:solidFill>
              </a:rPr>
              <a:t>bandwidth</a:t>
            </a:r>
            <a:r>
              <a:rPr lang="en-US" altLang="en-US" sz="2200" dirty="0">
                <a:solidFill>
                  <a:srgbClr val="0070C0"/>
                </a:solidFill>
              </a:rPr>
              <a:t> </a:t>
            </a:r>
            <a:r>
              <a:rPr lang="en-US" altLang="en-US" sz="2200" dirty="0"/>
              <a:t>for analog transmission of digital data is proportional to </a:t>
            </a:r>
            <a:r>
              <a:rPr lang="en-US" altLang="en-US" sz="2200" dirty="0" smtClean="0"/>
              <a:t>the signal </a:t>
            </a:r>
            <a:r>
              <a:rPr lang="en-US" altLang="en-US" sz="2200" dirty="0"/>
              <a:t>rate except for </a:t>
            </a:r>
            <a:r>
              <a:rPr lang="en-US" altLang="en-US" sz="2200" dirty="0" smtClean="0"/>
              <a:t>FSK</a:t>
            </a:r>
          </a:p>
          <a:p>
            <a:pPr marL="0" indent="0" algn="just"/>
            <a:r>
              <a:rPr lang="en-US" altLang="en-US" sz="2200" i="1" u="sng" dirty="0" smtClean="0"/>
              <a:t>Carrier Signal:</a:t>
            </a:r>
            <a:endParaRPr lang="en-US" altLang="en-US" sz="2200" i="1" u="sng" dirty="0"/>
          </a:p>
          <a:p>
            <a:pPr algn="just">
              <a:buFont typeface="Arial" panose="020B0604020202020204" pitchFamily="34" charset="0"/>
              <a:buChar char="•"/>
            </a:pPr>
            <a:r>
              <a:rPr lang="en-US" altLang="en-US" sz="2200" dirty="0"/>
              <a:t>In analog transmission, the sending device produces a high-frequency signal that </a:t>
            </a:r>
            <a:r>
              <a:rPr lang="en-US" altLang="en-US" sz="2200" dirty="0" smtClean="0"/>
              <a:t>acts as </a:t>
            </a:r>
            <a:r>
              <a:rPr lang="en-US" altLang="en-US" sz="2200" dirty="0"/>
              <a:t>a base for the information signal. This base signal is called the </a:t>
            </a:r>
            <a:r>
              <a:rPr lang="en-US" altLang="en-US" sz="2200" i="1" dirty="0">
                <a:solidFill>
                  <a:srgbClr val="0070C0"/>
                </a:solidFill>
              </a:rPr>
              <a:t>carrier signal or </a:t>
            </a:r>
            <a:r>
              <a:rPr lang="en-US" altLang="en-US" sz="2200" i="1" dirty="0" smtClean="0">
                <a:solidFill>
                  <a:srgbClr val="0070C0"/>
                </a:solidFill>
              </a:rPr>
              <a:t>carrier frequency</a:t>
            </a:r>
            <a:r>
              <a:rPr lang="en-US" altLang="en-US" sz="2200" i="1" dirty="0">
                <a:solidFill>
                  <a:srgbClr val="0070C0"/>
                </a:solidFill>
              </a:rPr>
              <a:t>. </a:t>
            </a:r>
            <a:endParaRPr lang="en-US" altLang="en-US" sz="2200" i="1" dirty="0" smtClean="0">
              <a:solidFill>
                <a:srgbClr val="0070C0"/>
              </a:solidFill>
            </a:endParaRPr>
          </a:p>
          <a:p>
            <a:pPr marL="0" indent="0" algn="just"/>
            <a:r>
              <a:rPr lang="en-US" altLang="en-US" sz="2200" i="1" u="sng" dirty="0" smtClean="0"/>
              <a:t>Modulation:</a:t>
            </a:r>
          </a:p>
          <a:p>
            <a:pPr algn="just">
              <a:buFont typeface="Arial" panose="020B0604020202020204" pitchFamily="34" charset="0"/>
              <a:buChar char="•"/>
            </a:pPr>
            <a:r>
              <a:rPr lang="en-US" altLang="en-US" sz="2200" dirty="0" smtClean="0"/>
              <a:t>The </a:t>
            </a:r>
            <a:r>
              <a:rPr lang="en-US" altLang="en-US" sz="2200" dirty="0"/>
              <a:t>receiving device is tuned to the frequency of </a:t>
            </a:r>
            <a:r>
              <a:rPr lang="en-US" altLang="en-US" sz="2200" dirty="0" smtClean="0"/>
              <a:t>the carrier </a:t>
            </a:r>
            <a:r>
              <a:rPr lang="en-US" altLang="en-US" sz="2200" dirty="0"/>
              <a:t>signal that </a:t>
            </a:r>
            <a:r>
              <a:rPr lang="en-US" altLang="en-US" sz="2200" dirty="0" smtClean="0"/>
              <a:t>it expects </a:t>
            </a:r>
            <a:r>
              <a:rPr lang="en-US" altLang="en-US" sz="2200" dirty="0"/>
              <a:t>from the </a:t>
            </a:r>
            <a:r>
              <a:rPr lang="en-US" altLang="en-US" sz="2200" dirty="0" smtClean="0"/>
              <a:t>sender. Digital </a:t>
            </a:r>
            <a:r>
              <a:rPr lang="en-US" altLang="en-US" sz="2200" dirty="0"/>
              <a:t>information then changes the carrier signal by </a:t>
            </a:r>
            <a:r>
              <a:rPr lang="en-US" altLang="en-US" sz="2200" dirty="0" smtClean="0"/>
              <a:t>modifying one </a:t>
            </a:r>
            <a:r>
              <a:rPr lang="en-US" altLang="en-US" sz="2200" dirty="0"/>
              <a:t>or more of its characteristics (amplitude, frequency, or phase). This kind </a:t>
            </a:r>
            <a:r>
              <a:rPr lang="en-US" altLang="en-US" sz="2200" dirty="0" smtClean="0"/>
              <a:t>of modification </a:t>
            </a:r>
            <a:r>
              <a:rPr lang="en-US" altLang="en-US" sz="2200" dirty="0"/>
              <a:t>is called </a:t>
            </a:r>
            <a:r>
              <a:rPr lang="en-US" altLang="en-US" sz="2200" i="1" dirty="0">
                <a:solidFill>
                  <a:srgbClr val="0070C0"/>
                </a:solidFill>
              </a:rPr>
              <a:t>modulation</a:t>
            </a:r>
            <a:r>
              <a:rPr lang="en-US" altLang="en-US" sz="2200" dirty="0">
                <a:solidFill>
                  <a:srgbClr val="0070C0"/>
                </a:solidFill>
              </a:rPr>
              <a:t> </a:t>
            </a:r>
            <a:r>
              <a:rPr lang="en-US" altLang="en-US" sz="2200" i="1" dirty="0">
                <a:solidFill>
                  <a:srgbClr val="0070C0"/>
                </a:solidFill>
              </a:rPr>
              <a:t>(shift keying).</a:t>
            </a:r>
          </a:p>
        </p:txBody>
      </p:sp>
      <p:grpSp>
        <p:nvGrpSpPr>
          <p:cNvPr id="13325" name="Group 12"/>
          <p:cNvGrpSpPr>
            <a:grpSpLocks/>
          </p:cNvGrpSpPr>
          <p:nvPr/>
        </p:nvGrpSpPr>
        <p:grpSpPr bwMode="auto">
          <a:xfrm>
            <a:off x="1441360" y="105729"/>
            <a:ext cx="1143000" cy="566738"/>
            <a:chOff x="1200" y="1248"/>
            <a:chExt cx="720" cy="357"/>
          </a:xfrm>
        </p:grpSpPr>
        <p:pic>
          <p:nvPicPr>
            <p:cNvPr id="13326"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327"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7863668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946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9461" name="Text Box 4"/>
          <p:cNvSpPr txBox="1">
            <a:spLocks noChangeArrowheads="1"/>
          </p:cNvSpPr>
          <p:nvPr/>
        </p:nvSpPr>
        <p:spPr bwMode="auto">
          <a:xfrm>
            <a:off x="3438660" y="5448300"/>
            <a:ext cx="47609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5.3  </a:t>
            </a:r>
            <a:r>
              <a:rPr lang="en-US" altLang="en-US" sz="2000" i="1" dirty="0">
                <a:latin typeface="Times New Roman" panose="02020603050405020304" pitchFamily="18" charset="0"/>
              </a:rPr>
              <a:t>Binary amplitude shift keying</a:t>
            </a:r>
          </a:p>
        </p:txBody>
      </p:sp>
      <p:sp>
        <p:nvSpPr>
          <p:cNvPr id="1946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9463"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57350" y="2754314"/>
            <a:ext cx="8629650" cy="2351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524797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1. Amplitude Shift Keying (ASK)</a:t>
            </a:r>
            <a:endParaRPr lang="en-US" altLang="en-US" sz="2800" b="1" baseline="0" dirty="0"/>
          </a:p>
        </p:txBody>
      </p:sp>
      <p:sp>
        <p:nvSpPr>
          <p:cNvPr id="8" name="Text Box 4"/>
          <p:cNvSpPr txBox="1">
            <a:spLocks noChangeArrowheads="1"/>
          </p:cNvSpPr>
          <p:nvPr/>
        </p:nvSpPr>
        <p:spPr bwMode="auto">
          <a:xfrm>
            <a:off x="1693864" y="1550824"/>
            <a:ext cx="344260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1.1  Binary ASK (BASK)</a:t>
            </a:r>
            <a:endParaRPr lang="en-US" altLang="en-US" sz="2400" b="1" baseline="0" dirty="0"/>
          </a:p>
        </p:txBody>
      </p:sp>
    </p:spTree>
    <p:extLst>
      <p:ext uri="{BB962C8B-B14F-4D97-AF65-F5344CB8AC3E}">
        <p14:creationId xmlns:p14="http://schemas.microsoft.com/office/powerpoint/2010/main" xmlns="" val="38744862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50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509" name="Text Box 4"/>
          <p:cNvSpPr txBox="1">
            <a:spLocks noChangeArrowheads="1"/>
          </p:cNvSpPr>
          <p:nvPr/>
        </p:nvSpPr>
        <p:spPr bwMode="auto">
          <a:xfrm>
            <a:off x="1828801" y="762000"/>
            <a:ext cx="4875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5.4  </a:t>
            </a:r>
            <a:r>
              <a:rPr lang="en-US" altLang="en-US" sz="2000" i="1">
                <a:latin typeface="Times New Roman" panose="02020603050405020304" pitchFamily="18" charset="0"/>
              </a:rPr>
              <a:t>Implementation of binary ASK</a:t>
            </a:r>
          </a:p>
        </p:txBody>
      </p:sp>
      <p:sp>
        <p:nvSpPr>
          <p:cNvPr id="2151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1511" name="Picture 1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5800" y="2713038"/>
            <a:ext cx="8255000" cy="2392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540074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50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510" name="Line 5"/>
          <p:cNvSpPr>
            <a:spLocks noChangeShapeType="1"/>
          </p:cNvSpPr>
          <p:nvPr/>
        </p:nvSpPr>
        <p:spPr bwMode="auto">
          <a:xfrm>
            <a:off x="1676400" y="4520485"/>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 name="Text Box 4"/>
          <p:cNvSpPr txBox="1">
            <a:spLocks noChangeArrowheads="1"/>
          </p:cNvSpPr>
          <p:nvPr/>
        </p:nvSpPr>
        <p:spPr bwMode="auto">
          <a:xfrm>
            <a:off x="1676400" y="742454"/>
            <a:ext cx="395236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1.2  Multilevel ASK (MASK)</a:t>
            </a:r>
            <a:endParaRPr lang="en-US" altLang="en-US" sz="2400" b="1" baseline="0" dirty="0"/>
          </a:p>
        </p:txBody>
      </p:sp>
      <p:sp>
        <p:nvSpPr>
          <p:cNvPr id="3" name="Content Placeholder 2"/>
          <p:cNvSpPr>
            <a:spLocks noGrp="1"/>
          </p:cNvSpPr>
          <p:nvPr>
            <p:ph idx="1"/>
          </p:nvPr>
        </p:nvSpPr>
        <p:spPr>
          <a:xfrm>
            <a:off x="1676400" y="1447800"/>
            <a:ext cx="8763000" cy="3072685"/>
          </a:xfrm>
        </p:spPr>
        <p:txBody>
          <a:bodyPr>
            <a:normAutofit/>
          </a:bodyPr>
          <a:lstStyle/>
          <a:p>
            <a:r>
              <a:rPr lang="en-US" sz="2400" dirty="0" smtClean="0">
                <a:latin typeface="Times New Roman" panose="02020603050405020304" pitchFamily="18" charset="0"/>
                <a:cs typeface="Times New Roman" panose="02020603050405020304" pitchFamily="18" charset="0"/>
              </a:rPr>
              <a:t>There </a:t>
            </a:r>
            <a:r>
              <a:rPr lang="en-US" sz="2400" dirty="0">
                <a:latin typeface="Times New Roman" panose="02020603050405020304" pitchFamily="18" charset="0"/>
                <a:cs typeface="Times New Roman" panose="02020603050405020304" pitchFamily="18" charset="0"/>
              </a:rPr>
              <a:t>are more than two levels</a:t>
            </a:r>
            <a:r>
              <a:rPr lang="en-US" sz="2400" dirty="0" smtClean="0">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can use 4,8, 16, or more different </a:t>
            </a:r>
            <a:r>
              <a:rPr lang="en-US" sz="2400" dirty="0" smtClean="0">
                <a:latin typeface="Times New Roman" panose="02020603050405020304" pitchFamily="18" charset="0"/>
                <a:cs typeface="Times New Roman" panose="02020603050405020304" pitchFamily="18" charset="0"/>
              </a:rPr>
              <a:t>amplitudes for </a:t>
            </a:r>
            <a:r>
              <a:rPr lang="en-US" sz="2400" dirty="0">
                <a:latin typeface="Times New Roman" panose="02020603050405020304" pitchFamily="18" charset="0"/>
                <a:cs typeface="Times New Roman" panose="02020603050405020304" pitchFamily="18" charset="0"/>
              </a:rPr>
              <a:t>the signal and modulate the data using 2, 3, 4, or more bits at a time</a:t>
            </a:r>
            <a:r>
              <a:rPr lang="en-US" sz="2400" dirty="0" smtClean="0">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these cases</a:t>
            </a:r>
            <a:r>
              <a:rPr lang="en-US" sz="2400" dirty="0" smtClean="0">
                <a:latin typeface="Times New Roman" panose="02020603050405020304" pitchFamily="18" charset="0"/>
                <a:cs typeface="Times New Roman" panose="02020603050405020304" pitchFamily="18" charset="0"/>
              </a:rPr>
              <a:t>, </a:t>
            </a:r>
            <a:r>
              <a:rPr lang="pt-BR" sz="2400" i="1" dirty="0">
                <a:latin typeface="Times New Roman" panose="02020603050405020304" pitchFamily="18" charset="0"/>
                <a:cs typeface="Times New Roman" panose="02020603050405020304" pitchFamily="18" charset="0"/>
              </a:rPr>
              <a:t>r </a:t>
            </a:r>
            <a:r>
              <a:rPr lang="pt-BR" sz="2400" dirty="0">
                <a:latin typeface="Times New Roman" panose="02020603050405020304" pitchFamily="18" charset="0"/>
                <a:cs typeface="Times New Roman" panose="02020603050405020304" pitchFamily="18" charset="0"/>
              </a:rPr>
              <a:t>= 2, </a:t>
            </a:r>
            <a:r>
              <a:rPr lang="pt-BR" sz="2400" i="1" dirty="0">
                <a:latin typeface="Times New Roman" panose="02020603050405020304" pitchFamily="18" charset="0"/>
                <a:cs typeface="Times New Roman" panose="02020603050405020304" pitchFamily="18" charset="0"/>
              </a:rPr>
              <a:t>r </a:t>
            </a:r>
            <a:r>
              <a:rPr lang="pt-BR" sz="2400" dirty="0">
                <a:latin typeface="Times New Roman" panose="02020603050405020304" pitchFamily="18" charset="0"/>
                <a:cs typeface="Times New Roman" panose="02020603050405020304" pitchFamily="18" charset="0"/>
              </a:rPr>
              <a:t>= 3, </a:t>
            </a:r>
            <a:r>
              <a:rPr lang="pt-BR" sz="2400" i="1" dirty="0">
                <a:latin typeface="Times New Roman" panose="02020603050405020304" pitchFamily="18" charset="0"/>
                <a:cs typeface="Times New Roman" panose="02020603050405020304" pitchFamily="18" charset="0"/>
              </a:rPr>
              <a:t>r </a:t>
            </a:r>
            <a:r>
              <a:rPr lang="pt-BR" sz="2400" dirty="0">
                <a:latin typeface="Times New Roman" panose="02020603050405020304" pitchFamily="18" charset="0"/>
                <a:cs typeface="Times New Roman" panose="02020603050405020304" pitchFamily="18" charset="0"/>
              </a:rPr>
              <a:t>=4, and so 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827025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6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6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62"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5.3</a:t>
            </a:r>
          </a:p>
        </p:txBody>
      </p:sp>
      <p:sp>
        <p:nvSpPr>
          <p:cNvPr id="23563" name="Rectangle 13"/>
          <p:cNvSpPr>
            <a:spLocks noChangeArrowheads="1"/>
          </p:cNvSpPr>
          <p:nvPr/>
        </p:nvSpPr>
        <p:spPr bwMode="auto">
          <a:xfrm>
            <a:off x="1752600" y="1201739"/>
            <a:ext cx="8229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We have an available bandwidth of 100 kHz which spans from 200 to 300 kHz. What are the carrier frequency and the bit rate if we modulated our data by using ASK with d = 1?</a:t>
            </a:r>
          </a:p>
        </p:txBody>
      </p:sp>
      <p:sp>
        <p:nvSpPr>
          <p:cNvPr id="23564" name="Rectangle 14"/>
          <p:cNvSpPr>
            <a:spLocks noChangeArrowheads="1"/>
          </p:cNvSpPr>
          <p:nvPr/>
        </p:nvSpPr>
        <p:spPr bwMode="auto">
          <a:xfrm>
            <a:off x="1752600" y="3030538"/>
            <a:ext cx="8686800" cy="2227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The middle of the bandwidth is located at 250 kHz. This means that our carrier frequency can be at f</a:t>
            </a:r>
            <a:r>
              <a:rPr lang="en-US" altLang="en-US" sz="2800" i="1" baseline="-25000">
                <a:latin typeface="Times" panose="02020603050405020304" pitchFamily="18" charset="0"/>
              </a:rPr>
              <a:t>c</a:t>
            </a:r>
            <a:r>
              <a:rPr lang="en-US" altLang="en-US" sz="2800" i="1">
                <a:latin typeface="Times" panose="02020603050405020304" pitchFamily="18" charset="0"/>
              </a:rPr>
              <a:t> = 250 kHz. We can use the formula for bandwidth to find the bit rate (with d = 1 and r = 1).</a:t>
            </a:r>
          </a:p>
        </p:txBody>
      </p:sp>
      <p:pic>
        <p:nvPicPr>
          <p:cNvPr id="23565"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12975" y="5562601"/>
            <a:ext cx="7766050" cy="57626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337343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10"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5.4</a:t>
            </a:r>
          </a:p>
        </p:txBody>
      </p:sp>
      <p:sp>
        <p:nvSpPr>
          <p:cNvPr id="25611" name="Rectangle 13"/>
          <p:cNvSpPr>
            <a:spLocks noChangeArrowheads="1"/>
          </p:cNvSpPr>
          <p:nvPr/>
        </p:nvSpPr>
        <p:spPr bwMode="auto">
          <a:xfrm>
            <a:off x="1752600" y="1447801"/>
            <a:ext cx="8229600" cy="350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In data communications, we normally use full-duplex links with communication in both directions. We need to divide the bandwidth into two with two carrier frequencies, as shown in Figure 5.5. The figure shows the positions of two carrier frequencies and the bandwidths. The available bandwidth for each direction is now 50 kHz, which leaves us with a data rate of 25 kbps in each direction.</a:t>
            </a:r>
          </a:p>
        </p:txBody>
      </p:sp>
    </p:spTree>
    <p:extLst>
      <p:ext uri="{BB962C8B-B14F-4D97-AF65-F5344CB8AC3E}">
        <p14:creationId xmlns:p14="http://schemas.microsoft.com/office/powerpoint/2010/main" xmlns="" val="17278246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5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53" name="Text Box 4"/>
          <p:cNvSpPr txBox="1">
            <a:spLocks noChangeArrowheads="1"/>
          </p:cNvSpPr>
          <p:nvPr/>
        </p:nvSpPr>
        <p:spPr bwMode="auto">
          <a:xfrm>
            <a:off x="1828801" y="762000"/>
            <a:ext cx="70278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5.5  </a:t>
            </a:r>
            <a:r>
              <a:rPr lang="en-US" altLang="en-US" sz="2000" i="1">
                <a:latin typeface="Times New Roman" panose="02020603050405020304" pitchFamily="18" charset="0"/>
              </a:rPr>
              <a:t>Bandwidth of full-duplex ASK used in Example 5.4</a:t>
            </a:r>
          </a:p>
        </p:txBody>
      </p:sp>
      <p:sp>
        <p:nvSpPr>
          <p:cNvPr id="2765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765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82976" y="2751138"/>
            <a:ext cx="4899025" cy="166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602825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89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90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90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90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90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90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0905" name="Line 9"/>
          <p:cNvSpPr>
            <a:spLocks noChangeShapeType="1"/>
          </p:cNvSpPr>
          <p:nvPr/>
        </p:nvSpPr>
        <p:spPr bwMode="auto">
          <a:xfrm>
            <a:off x="1981200" y="1905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0906" name="Line 10"/>
          <p:cNvSpPr>
            <a:spLocks noChangeShapeType="1"/>
          </p:cNvSpPr>
          <p:nvPr/>
        </p:nvSpPr>
        <p:spPr bwMode="auto">
          <a:xfrm>
            <a:off x="1982788" y="6096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0907" name="Rectangle 11"/>
          <p:cNvSpPr>
            <a:spLocks noChangeArrowheads="1"/>
          </p:cNvSpPr>
          <p:nvPr/>
        </p:nvSpPr>
        <p:spPr bwMode="auto">
          <a:xfrm>
            <a:off x="2019300" y="1997076"/>
            <a:ext cx="8077200" cy="403187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altLang="en-US" sz="3200">
                <a:latin typeface="Arial" panose="020B0604020202020204" pitchFamily="34" charset="0"/>
              </a:rPr>
              <a:t>Frequency is the rate of change with respect to time. </a:t>
            </a:r>
            <a:br>
              <a:rPr lang="en-US" altLang="en-US" sz="3200">
                <a:latin typeface="Arial" panose="020B0604020202020204" pitchFamily="34" charset="0"/>
              </a:rPr>
            </a:br>
            <a:r>
              <a:rPr lang="en-US" altLang="en-US" sz="3200">
                <a:latin typeface="Arial" panose="020B0604020202020204" pitchFamily="34" charset="0"/>
              </a:rPr>
              <a:t/>
            </a:r>
            <a:br>
              <a:rPr lang="en-US" altLang="en-US" sz="3200">
                <a:latin typeface="Arial" panose="020B0604020202020204" pitchFamily="34" charset="0"/>
              </a:rPr>
            </a:br>
            <a:r>
              <a:rPr lang="en-US" altLang="en-US" sz="3200">
                <a:latin typeface="Arial" panose="020B0604020202020204" pitchFamily="34" charset="0"/>
              </a:rPr>
              <a:t>Change in a short span of time</a:t>
            </a:r>
          </a:p>
          <a:p>
            <a:pPr algn="ctr"/>
            <a:r>
              <a:rPr lang="en-US" altLang="en-US" sz="3200">
                <a:latin typeface="Arial" panose="020B0604020202020204" pitchFamily="34" charset="0"/>
              </a:rPr>
              <a:t>means high frequency.</a:t>
            </a:r>
            <a:br>
              <a:rPr lang="en-US" altLang="en-US" sz="3200">
                <a:latin typeface="Arial" panose="020B0604020202020204" pitchFamily="34" charset="0"/>
              </a:rPr>
            </a:br>
            <a:r>
              <a:rPr lang="en-US" altLang="en-US" sz="3200">
                <a:latin typeface="Arial" panose="020B0604020202020204" pitchFamily="34" charset="0"/>
              </a:rPr>
              <a:t> </a:t>
            </a:r>
            <a:br>
              <a:rPr lang="en-US" altLang="en-US" sz="3200">
                <a:latin typeface="Arial" panose="020B0604020202020204" pitchFamily="34" charset="0"/>
              </a:rPr>
            </a:br>
            <a:r>
              <a:rPr lang="en-US" altLang="en-US" sz="3200">
                <a:latin typeface="Arial" panose="020B0604020202020204" pitchFamily="34" charset="0"/>
              </a:rPr>
              <a:t>Change over a long span of </a:t>
            </a:r>
            <a:br>
              <a:rPr lang="en-US" altLang="en-US" sz="3200">
                <a:latin typeface="Arial" panose="020B0604020202020204" pitchFamily="34" charset="0"/>
              </a:rPr>
            </a:br>
            <a:r>
              <a:rPr lang="en-US" altLang="en-US" sz="3200">
                <a:latin typeface="Arial" panose="020B0604020202020204" pitchFamily="34" charset="0"/>
              </a:rPr>
              <a:t>time means low frequency.</a:t>
            </a:r>
          </a:p>
        </p:txBody>
      </p:sp>
      <p:grpSp>
        <p:nvGrpSpPr>
          <p:cNvPr id="720908" name="Group 12"/>
          <p:cNvGrpSpPr>
            <a:grpSpLocks/>
          </p:cNvGrpSpPr>
          <p:nvPr/>
        </p:nvGrpSpPr>
        <p:grpSpPr bwMode="auto">
          <a:xfrm>
            <a:off x="1981200" y="1219200"/>
            <a:ext cx="1143000" cy="566738"/>
            <a:chOff x="1200" y="1248"/>
            <a:chExt cx="720" cy="357"/>
          </a:xfrm>
        </p:grpSpPr>
        <p:pic>
          <p:nvPicPr>
            <p:cNvPr id="720909"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20910" name="Text Box 14"/>
            <p:cNvSpPr txBox="1">
              <a:spLocks noChangeArrowheads="1"/>
            </p:cNvSpPr>
            <p:nvPr/>
          </p:nvSpPr>
          <p:spPr bwMode="auto">
            <a:xfrm>
              <a:off x="1284" y="1248"/>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a:solidFill>
                    <a:schemeClr val="hlink"/>
                  </a:solidFill>
                </a:rPr>
                <a:t>Note</a:t>
              </a:r>
            </a:p>
          </p:txBody>
        </p:sp>
      </p:grpSp>
    </p:spTree>
    <p:extLst>
      <p:ext uri="{BB962C8B-B14F-4D97-AF65-F5344CB8AC3E}">
        <p14:creationId xmlns:p14="http://schemas.microsoft.com/office/powerpoint/2010/main" xmlns="" val="10229774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970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9701" name="Text Box 4"/>
          <p:cNvSpPr txBox="1">
            <a:spLocks noChangeArrowheads="1"/>
          </p:cNvSpPr>
          <p:nvPr/>
        </p:nvSpPr>
        <p:spPr bwMode="auto">
          <a:xfrm>
            <a:off x="3676650" y="5181600"/>
            <a:ext cx="47625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5.6  </a:t>
            </a:r>
            <a:r>
              <a:rPr lang="en-US" altLang="en-US" sz="2000" i="1">
                <a:latin typeface="Times New Roman" panose="02020603050405020304" pitchFamily="18" charset="0"/>
              </a:rPr>
              <a:t>Binary frequency shift keying</a:t>
            </a:r>
          </a:p>
        </p:txBody>
      </p:sp>
      <p:sp>
        <p:nvSpPr>
          <p:cNvPr id="2970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970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25614" y="2290764"/>
            <a:ext cx="8637587" cy="2662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521803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2</a:t>
            </a:r>
            <a:r>
              <a:rPr lang="en-US" altLang="en-US" sz="2800" b="1" baseline="0" dirty="0" smtClean="0"/>
              <a:t>. Frequency Shift Keying (FSK)</a:t>
            </a:r>
            <a:endParaRPr lang="en-US" altLang="en-US" sz="2800" b="1" baseline="0" dirty="0"/>
          </a:p>
        </p:txBody>
      </p:sp>
      <p:sp>
        <p:nvSpPr>
          <p:cNvPr id="8" name="Text Box 4"/>
          <p:cNvSpPr txBox="1">
            <a:spLocks noChangeArrowheads="1"/>
          </p:cNvSpPr>
          <p:nvPr/>
        </p:nvSpPr>
        <p:spPr bwMode="auto">
          <a:xfrm>
            <a:off x="1693864" y="1550824"/>
            <a:ext cx="338906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t>2</a:t>
            </a:r>
            <a:r>
              <a:rPr lang="en-US" altLang="en-US" sz="2400" b="1" baseline="0" dirty="0" smtClean="0"/>
              <a:t>.1  Binary </a:t>
            </a:r>
            <a:r>
              <a:rPr lang="en-US" altLang="en-US" sz="2400" b="1" baseline="0" dirty="0"/>
              <a:t>F</a:t>
            </a:r>
            <a:r>
              <a:rPr lang="en-US" altLang="en-US" sz="2400" b="1" baseline="0" dirty="0" smtClean="0"/>
              <a:t>SK (BFSK)</a:t>
            </a:r>
            <a:endParaRPr lang="en-US" altLang="en-US" sz="2400" b="1" baseline="0" dirty="0"/>
          </a:p>
        </p:txBody>
      </p:sp>
    </p:spTree>
    <p:extLst>
      <p:ext uri="{BB962C8B-B14F-4D97-AF65-F5344CB8AC3E}">
        <p14:creationId xmlns:p14="http://schemas.microsoft.com/office/powerpoint/2010/main" xmlns="" val="40592100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48"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49"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0"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1"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2"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3"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4"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5.5</a:t>
            </a:r>
          </a:p>
        </p:txBody>
      </p:sp>
      <p:sp>
        <p:nvSpPr>
          <p:cNvPr id="31755" name="Rectangle 13"/>
          <p:cNvSpPr>
            <a:spLocks noChangeArrowheads="1"/>
          </p:cNvSpPr>
          <p:nvPr/>
        </p:nvSpPr>
        <p:spPr bwMode="auto">
          <a:xfrm>
            <a:off x="1752600" y="1143001"/>
            <a:ext cx="8229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We have an available bandwidth of 100 kHz which spans from 200 to 300 kHz. What should be the carrier frequency and the bit rate if we modulated our data by using FSK with d = 1?</a:t>
            </a:r>
          </a:p>
        </p:txBody>
      </p:sp>
      <p:sp>
        <p:nvSpPr>
          <p:cNvPr id="31756" name="Rectangle 14"/>
          <p:cNvSpPr>
            <a:spLocks noChangeArrowheads="1"/>
          </p:cNvSpPr>
          <p:nvPr/>
        </p:nvSpPr>
        <p:spPr bwMode="auto">
          <a:xfrm>
            <a:off x="1752600" y="3048001"/>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This problem is similar to Example 5.3, but we are modulating by using FSK. The midpoint of the band is at 250 kHz. We choose 2Δf to be 50 kHz; this means</a:t>
            </a:r>
          </a:p>
        </p:txBody>
      </p:sp>
      <p:pic>
        <p:nvPicPr>
          <p:cNvPr id="31757"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17714" y="5105400"/>
            <a:ext cx="8193087" cy="350838"/>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485442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379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3797" name="Text Box 4"/>
          <p:cNvSpPr txBox="1">
            <a:spLocks noChangeArrowheads="1"/>
          </p:cNvSpPr>
          <p:nvPr/>
        </p:nvSpPr>
        <p:spPr bwMode="auto">
          <a:xfrm>
            <a:off x="1828801" y="762001"/>
            <a:ext cx="43402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5.7  </a:t>
            </a:r>
            <a:r>
              <a:rPr lang="en-US" altLang="en-US" sz="2000" i="1">
                <a:latin typeface="Times New Roman" panose="02020603050405020304" pitchFamily="18" charset="0"/>
              </a:rPr>
              <a:t>Implementation of BFSK</a:t>
            </a:r>
          </a:p>
        </p:txBody>
      </p:sp>
      <p:sp>
        <p:nvSpPr>
          <p:cNvPr id="3379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379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08176" y="2506664"/>
            <a:ext cx="8226425" cy="244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167192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Rectangle 12"/>
          <p:cNvSpPr>
            <a:spLocks noChangeArrowheads="1"/>
          </p:cNvSpPr>
          <p:nvPr/>
        </p:nvSpPr>
        <p:spPr bwMode="auto">
          <a:xfrm>
            <a:off x="1752600" y="2320398"/>
            <a:ext cx="196399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i="1" dirty="0">
                <a:solidFill>
                  <a:schemeClr val="hlink"/>
                </a:solidFill>
              </a:rPr>
              <a:t>Example 5.6</a:t>
            </a:r>
          </a:p>
        </p:txBody>
      </p:sp>
      <p:sp>
        <p:nvSpPr>
          <p:cNvPr id="35851" name="Rectangle 13"/>
          <p:cNvSpPr>
            <a:spLocks noChangeArrowheads="1"/>
          </p:cNvSpPr>
          <p:nvPr/>
        </p:nvSpPr>
        <p:spPr bwMode="auto">
          <a:xfrm>
            <a:off x="1752600" y="2919214"/>
            <a:ext cx="8229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i="1" dirty="0">
                <a:latin typeface="Times New Roman" panose="02020603050405020304" pitchFamily="18" charset="0"/>
              </a:rPr>
              <a:t>We need to send data 3 bits at a time at a bit rate of 3 Mbps. The carrier frequency is 10 </a:t>
            </a:r>
            <a:r>
              <a:rPr lang="en-US" altLang="en-US" sz="2400" i="1" dirty="0" err="1">
                <a:latin typeface="Times New Roman" panose="02020603050405020304" pitchFamily="18" charset="0"/>
              </a:rPr>
              <a:t>MHz.</a:t>
            </a:r>
            <a:r>
              <a:rPr lang="en-US" altLang="en-US" sz="2400" i="1" dirty="0">
                <a:latin typeface="Times New Roman" panose="02020603050405020304" pitchFamily="18" charset="0"/>
              </a:rPr>
              <a:t> Calculate the number of levels (different frequencies), the baud rate, and the bandwidth.</a:t>
            </a:r>
          </a:p>
        </p:txBody>
      </p:sp>
      <p:sp>
        <p:nvSpPr>
          <p:cNvPr id="35852" name="Rectangle 14"/>
          <p:cNvSpPr>
            <a:spLocks noChangeArrowheads="1"/>
          </p:cNvSpPr>
          <p:nvPr/>
        </p:nvSpPr>
        <p:spPr bwMode="auto">
          <a:xfrm>
            <a:off x="1752600" y="4393844"/>
            <a:ext cx="86868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i="1" dirty="0">
                <a:solidFill>
                  <a:schemeClr val="hlink"/>
                </a:solidFill>
                <a:latin typeface="Times New Roman" panose="02020603050405020304" pitchFamily="18" charset="0"/>
              </a:rPr>
              <a:t>Solution</a:t>
            </a:r>
          </a:p>
          <a:p>
            <a:pPr algn="just"/>
            <a:r>
              <a:rPr lang="en-US" altLang="en-US" sz="2400" i="1" dirty="0">
                <a:latin typeface="Times" panose="02020603050405020304" pitchFamily="18" charset="0"/>
              </a:rPr>
              <a:t>We can have L = 23 = 8. The baud rate is S = 3 MHz/3 = 1000 </a:t>
            </a:r>
            <a:r>
              <a:rPr lang="en-US" altLang="en-US" sz="2400" i="1" dirty="0" err="1">
                <a:latin typeface="Times" panose="02020603050405020304" pitchFamily="18" charset="0"/>
              </a:rPr>
              <a:t>Mbaud</a:t>
            </a:r>
            <a:r>
              <a:rPr lang="en-US" altLang="en-US" sz="2400" i="1" dirty="0">
                <a:latin typeface="Times" panose="02020603050405020304" pitchFamily="18" charset="0"/>
              </a:rPr>
              <a:t>. This means that the carrier frequencies must be 1 MHz apart (2Δf = 1 MHz). The bandwidth is B = 8 × 1000 = 8000. Figure 5.8 shows the allocation of frequencies and bandwidth.</a:t>
            </a:r>
          </a:p>
        </p:txBody>
      </p:sp>
      <p:sp>
        <p:nvSpPr>
          <p:cNvPr id="12" name="Text Box 4"/>
          <p:cNvSpPr txBox="1">
            <a:spLocks noChangeArrowheads="1"/>
          </p:cNvSpPr>
          <p:nvPr/>
        </p:nvSpPr>
        <p:spPr bwMode="auto">
          <a:xfrm>
            <a:off x="1752600" y="983374"/>
            <a:ext cx="452239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2.2  Multilevel </a:t>
            </a:r>
            <a:r>
              <a:rPr lang="en-US" altLang="en-US" sz="2800" b="1" baseline="0" dirty="0"/>
              <a:t>F</a:t>
            </a:r>
            <a:r>
              <a:rPr lang="en-US" altLang="en-US" sz="2800" b="1" baseline="0" dirty="0" smtClean="0"/>
              <a:t>SK (MFSK)</a:t>
            </a:r>
            <a:endParaRPr lang="en-US" altLang="en-US" sz="2800" b="1" baseline="0" dirty="0"/>
          </a:p>
        </p:txBody>
      </p:sp>
    </p:spTree>
    <p:extLst>
      <p:ext uri="{BB962C8B-B14F-4D97-AF65-F5344CB8AC3E}">
        <p14:creationId xmlns:p14="http://schemas.microsoft.com/office/powerpoint/2010/main" xmlns="" val="21239458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3" name="Text Box 4"/>
          <p:cNvSpPr txBox="1">
            <a:spLocks noChangeArrowheads="1"/>
          </p:cNvSpPr>
          <p:nvPr/>
        </p:nvSpPr>
        <p:spPr bwMode="auto">
          <a:xfrm>
            <a:off x="1828801" y="762000"/>
            <a:ext cx="6035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5.8  </a:t>
            </a:r>
            <a:r>
              <a:rPr lang="en-US" altLang="en-US" sz="2000" i="1">
                <a:latin typeface="Times New Roman" panose="02020603050405020304" pitchFamily="18" charset="0"/>
              </a:rPr>
              <a:t>Bandwidth of MFSK used in Example 5.6</a:t>
            </a:r>
          </a:p>
        </p:txBody>
      </p:sp>
      <p:sp>
        <p:nvSpPr>
          <p:cNvPr id="3789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789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57400" y="2876550"/>
            <a:ext cx="7742238" cy="18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72994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994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9941" name="Text Box 4"/>
          <p:cNvSpPr txBox="1">
            <a:spLocks noChangeArrowheads="1"/>
          </p:cNvSpPr>
          <p:nvPr/>
        </p:nvSpPr>
        <p:spPr bwMode="auto">
          <a:xfrm>
            <a:off x="3541690" y="5410200"/>
            <a:ext cx="43259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5.9  </a:t>
            </a:r>
            <a:r>
              <a:rPr lang="en-US" altLang="en-US" sz="2000" i="1">
                <a:latin typeface="Times New Roman" panose="02020603050405020304" pitchFamily="18" charset="0"/>
              </a:rPr>
              <a:t>Binary phase shift keying</a:t>
            </a:r>
          </a:p>
        </p:txBody>
      </p:sp>
      <p:sp>
        <p:nvSpPr>
          <p:cNvPr id="3994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994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0" y="2709864"/>
            <a:ext cx="8629650" cy="2319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448712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3</a:t>
            </a:r>
            <a:r>
              <a:rPr lang="en-US" altLang="en-US" sz="2800" b="1" baseline="0" dirty="0" smtClean="0"/>
              <a:t>. Phase Shift Keying (PSK)</a:t>
            </a:r>
            <a:endParaRPr lang="en-US" altLang="en-US" sz="2800" b="1" baseline="0" dirty="0"/>
          </a:p>
        </p:txBody>
      </p:sp>
      <p:sp>
        <p:nvSpPr>
          <p:cNvPr id="8" name="Text Box 4"/>
          <p:cNvSpPr txBox="1">
            <a:spLocks noChangeArrowheads="1"/>
          </p:cNvSpPr>
          <p:nvPr/>
        </p:nvSpPr>
        <p:spPr bwMode="auto">
          <a:xfrm>
            <a:off x="1693864" y="1550824"/>
            <a:ext cx="338906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3.1  Binary PSK (BPSK)</a:t>
            </a:r>
            <a:endParaRPr lang="en-US" altLang="en-US" sz="2400" b="1" baseline="0" dirty="0"/>
          </a:p>
        </p:txBody>
      </p:sp>
    </p:spTree>
    <p:extLst>
      <p:ext uri="{BB962C8B-B14F-4D97-AF65-F5344CB8AC3E}">
        <p14:creationId xmlns:p14="http://schemas.microsoft.com/office/powerpoint/2010/main" xmlns="" val="33656495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198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1989" name="Text Box 4"/>
          <p:cNvSpPr txBox="1">
            <a:spLocks noChangeArrowheads="1"/>
          </p:cNvSpPr>
          <p:nvPr/>
        </p:nvSpPr>
        <p:spPr bwMode="auto">
          <a:xfrm>
            <a:off x="1828800" y="762000"/>
            <a:ext cx="445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5.10  </a:t>
            </a:r>
            <a:r>
              <a:rPr lang="en-US" altLang="en-US" sz="2000" i="1">
                <a:latin typeface="Times New Roman" panose="02020603050405020304" pitchFamily="18" charset="0"/>
              </a:rPr>
              <a:t>Implementation of BPSK</a:t>
            </a:r>
          </a:p>
        </p:txBody>
      </p:sp>
      <p:sp>
        <p:nvSpPr>
          <p:cNvPr id="4199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1991"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54226" y="2463800"/>
            <a:ext cx="8080375" cy="256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74850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4036"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4037" name="Text Box 4"/>
          <p:cNvSpPr txBox="1">
            <a:spLocks noChangeArrowheads="1"/>
          </p:cNvSpPr>
          <p:nvPr/>
        </p:nvSpPr>
        <p:spPr bwMode="auto">
          <a:xfrm>
            <a:off x="3670300" y="6135722"/>
            <a:ext cx="4914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5.11  </a:t>
            </a:r>
            <a:r>
              <a:rPr lang="en-US" altLang="en-US" sz="2000" i="1" dirty="0">
                <a:latin typeface="Times New Roman" panose="02020603050405020304" pitchFamily="18" charset="0"/>
              </a:rPr>
              <a:t>QPSK and its implementation</a:t>
            </a:r>
          </a:p>
        </p:txBody>
      </p:sp>
      <p:sp>
        <p:nvSpPr>
          <p:cNvPr id="44038" name="Line 5"/>
          <p:cNvSpPr>
            <a:spLocks noChangeShapeType="1"/>
          </p:cNvSpPr>
          <p:nvPr/>
        </p:nvSpPr>
        <p:spPr bwMode="auto">
          <a:xfrm>
            <a:off x="1843826" y="667233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403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98725" y="1027090"/>
            <a:ext cx="7258050" cy="4913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295163"/>
            <a:ext cx="408400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3.2  Quadrature PSK (QPSK)</a:t>
            </a:r>
            <a:endParaRPr lang="en-US" altLang="en-US" sz="2400" b="1" baseline="0" dirty="0"/>
          </a:p>
        </p:txBody>
      </p:sp>
    </p:spTree>
    <p:extLst>
      <p:ext uri="{BB962C8B-B14F-4D97-AF65-F5344CB8AC3E}">
        <p14:creationId xmlns:p14="http://schemas.microsoft.com/office/powerpoint/2010/main" xmlns="" val="12335547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90"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5.7</a:t>
            </a:r>
          </a:p>
        </p:txBody>
      </p:sp>
      <p:sp>
        <p:nvSpPr>
          <p:cNvPr id="46091" name="Rectangle 13"/>
          <p:cNvSpPr>
            <a:spLocks noChangeArrowheads="1"/>
          </p:cNvSpPr>
          <p:nvPr/>
        </p:nvSpPr>
        <p:spPr bwMode="auto">
          <a:xfrm>
            <a:off x="1752600" y="1219200"/>
            <a:ext cx="8229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Find the bandwidth for a signal transmitting at 12 Mbps for QPSK. The value of d = 0.</a:t>
            </a:r>
          </a:p>
        </p:txBody>
      </p:sp>
      <p:sp>
        <p:nvSpPr>
          <p:cNvPr id="46092" name="Rectangle 14"/>
          <p:cNvSpPr>
            <a:spLocks noChangeArrowheads="1"/>
          </p:cNvSpPr>
          <p:nvPr/>
        </p:nvSpPr>
        <p:spPr bwMode="auto">
          <a:xfrm>
            <a:off x="1752600" y="3276601"/>
            <a:ext cx="86868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For QPSK, 2 bits is carried by one signal element. This means that r = 2. So the signal rate (baud rate) is S = N × (1/r) = 6 Mbaud. With a value of d = 0, we have B = S = 6 MHz.</a:t>
            </a:r>
          </a:p>
        </p:txBody>
      </p:sp>
    </p:spTree>
    <p:extLst>
      <p:ext uri="{BB962C8B-B14F-4D97-AF65-F5344CB8AC3E}">
        <p14:creationId xmlns:p14="http://schemas.microsoft.com/office/powerpoint/2010/main" xmlns="" val="41895590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813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8133" name="Text Box 4"/>
          <p:cNvSpPr txBox="1">
            <a:spLocks noChangeArrowheads="1"/>
          </p:cNvSpPr>
          <p:nvPr/>
        </p:nvSpPr>
        <p:spPr bwMode="auto">
          <a:xfrm>
            <a:off x="3427412" y="5410200"/>
            <a:ext cx="5470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5.12  </a:t>
            </a:r>
            <a:r>
              <a:rPr lang="en-US" altLang="en-US" sz="2000" i="1" dirty="0">
                <a:latin typeface="Times New Roman" panose="02020603050405020304" pitchFamily="18" charset="0"/>
              </a:rPr>
              <a:t>Concept of a constellation diagram</a:t>
            </a:r>
          </a:p>
        </p:txBody>
      </p:sp>
      <p:sp>
        <p:nvSpPr>
          <p:cNvPr id="4813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813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94062" y="1403474"/>
            <a:ext cx="5603875" cy="3649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3863049" y="723900"/>
            <a:ext cx="446590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latin typeface="Times New Roman" panose="02020603050405020304" pitchFamily="18" charset="0"/>
              </a:rPr>
              <a:t>CONSTELLATION DIAGRAM</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xmlns="" val="35054743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721929" name="Line 9"/>
          <p:cNvSpPr>
            <a:spLocks noChangeShapeType="1"/>
          </p:cNvSpPr>
          <p:nvPr/>
        </p:nvSpPr>
        <p:spPr bwMode="auto">
          <a:xfrm>
            <a:off x="1981200" y="2700338"/>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1930" name="Line 10"/>
          <p:cNvSpPr>
            <a:spLocks noChangeShapeType="1"/>
          </p:cNvSpPr>
          <p:nvPr/>
        </p:nvSpPr>
        <p:spPr bwMode="auto">
          <a:xfrm>
            <a:off x="1982788" y="4910138"/>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1931" name="Rectangle 11"/>
          <p:cNvSpPr>
            <a:spLocks noChangeArrowheads="1"/>
          </p:cNvSpPr>
          <p:nvPr/>
        </p:nvSpPr>
        <p:spPr bwMode="auto">
          <a:xfrm>
            <a:off x="2019300" y="2792414"/>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altLang="en-US" sz="3200">
                <a:latin typeface="Arial" panose="020B0604020202020204" pitchFamily="34" charset="0"/>
              </a:rPr>
              <a:t>If a signal does not change at all, its frequency is zero.</a:t>
            </a:r>
          </a:p>
          <a:p>
            <a:pPr algn="ctr"/>
            <a:r>
              <a:rPr lang="en-US" altLang="en-US" sz="3200">
                <a:latin typeface="Arial" panose="020B0604020202020204" pitchFamily="34" charset="0"/>
              </a:rPr>
              <a:t>If a signal changes instantaneously, its frequency is infinite.</a:t>
            </a:r>
          </a:p>
        </p:txBody>
      </p:sp>
      <p:grpSp>
        <p:nvGrpSpPr>
          <p:cNvPr id="721932" name="Group 12"/>
          <p:cNvGrpSpPr>
            <a:grpSpLocks/>
          </p:cNvGrpSpPr>
          <p:nvPr/>
        </p:nvGrpSpPr>
        <p:grpSpPr bwMode="auto">
          <a:xfrm>
            <a:off x="1981200" y="2057400"/>
            <a:ext cx="1143000" cy="566738"/>
            <a:chOff x="1200" y="1248"/>
            <a:chExt cx="720" cy="357"/>
          </a:xfrm>
        </p:grpSpPr>
        <p:pic>
          <p:nvPicPr>
            <p:cNvPr id="721933"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21934" name="Text Box 14"/>
            <p:cNvSpPr txBox="1">
              <a:spLocks noChangeArrowheads="1"/>
            </p:cNvSpPr>
            <p:nvPr/>
          </p:nvSpPr>
          <p:spPr bwMode="auto">
            <a:xfrm>
              <a:off x="1284" y="1248"/>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a:solidFill>
                    <a:schemeClr val="hlink"/>
                  </a:solidFill>
                </a:rPr>
                <a:t>Note</a:t>
              </a:r>
            </a:p>
          </p:txBody>
        </p:sp>
      </p:grpSp>
    </p:spTree>
    <p:extLst>
      <p:ext uri="{BB962C8B-B14F-4D97-AF65-F5344CB8AC3E}">
        <p14:creationId xmlns:p14="http://schemas.microsoft.com/office/powerpoint/2010/main" xmlns="" val="5671313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0"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1"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2"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3"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4"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5"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6" name="Rectangle 12"/>
          <p:cNvSpPr>
            <a:spLocks noChangeArrowheads="1"/>
          </p:cNvSpPr>
          <p:nvPr/>
        </p:nvSpPr>
        <p:spPr bwMode="auto">
          <a:xfrm>
            <a:off x="2727326"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5.8</a:t>
            </a:r>
          </a:p>
        </p:txBody>
      </p:sp>
      <p:sp>
        <p:nvSpPr>
          <p:cNvPr id="50187" name="Rectangle 13"/>
          <p:cNvSpPr>
            <a:spLocks noChangeArrowheads="1"/>
          </p:cNvSpPr>
          <p:nvPr/>
        </p:nvSpPr>
        <p:spPr bwMode="auto">
          <a:xfrm>
            <a:off x="1752600" y="1194594"/>
            <a:ext cx="8229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Show the constellation diagrams for an ASK (OOK), BPSK, and QPSK signals.</a:t>
            </a:r>
          </a:p>
        </p:txBody>
      </p:sp>
      <p:sp>
        <p:nvSpPr>
          <p:cNvPr id="50188" name="Rectangle 14"/>
          <p:cNvSpPr>
            <a:spLocks noChangeArrowheads="1"/>
          </p:cNvSpPr>
          <p:nvPr/>
        </p:nvSpPr>
        <p:spPr bwMode="auto">
          <a:xfrm>
            <a:off x="1736726" y="2330449"/>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solidFill>
                  <a:schemeClr val="hlink"/>
                </a:solidFill>
                <a:latin typeface="Times New Roman" panose="02020603050405020304" pitchFamily="18" charset="0"/>
              </a:rPr>
              <a:t>Solution</a:t>
            </a:r>
          </a:p>
          <a:p>
            <a:r>
              <a:rPr lang="en-US" altLang="en-US" sz="2800" i="1" dirty="0">
                <a:latin typeface="Times" panose="02020603050405020304" pitchFamily="18" charset="0"/>
              </a:rPr>
              <a:t>Figure 5.13 shows the three constellation diagrams.</a:t>
            </a: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60588" y="3883954"/>
            <a:ext cx="8135937" cy="201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 Box 4"/>
          <p:cNvSpPr txBox="1">
            <a:spLocks noChangeArrowheads="1"/>
          </p:cNvSpPr>
          <p:nvPr/>
        </p:nvSpPr>
        <p:spPr bwMode="auto">
          <a:xfrm>
            <a:off x="3435350" y="6029459"/>
            <a:ext cx="48641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5.13  </a:t>
            </a:r>
            <a:r>
              <a:rPr lang="en-US" altLang="en-US" sz="2000" i="1" dirty="0">
                <a:latin typeface="Times New Roman" panose="02020603050405020304" pitchFamily="18" charset="0"/>
              </a:rPr>
              <a:t>Three constellation diagrams</a:t>
            </a:r>
          </a:p>
        </p:txBody>
      </p:sp>
    </p:spTree>
    <p:extLst>
      <p:ext uri="{BB962C8B-B14F-4D97-AF65-F5344CB8AC3E}">
        <p14:creationId xmlns:p14="http://schemas.microsoft.com/office/powerpoint/2010/main" xmlns="" val="19245192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ext Box 4"/>
          <p:cNvSpPr txBox="1">
            <a:spLocks noChangeArrowheads="1"/>
          </p:cNvSpPr>
          <p:nvPr/>
        </p:nvSpPr>
        <p:spPr bwMode="auto">
          <a:xfrm>
            <a:off x="3082925" y="5665787"/>
            <a:ext cx="5949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5.14  </a:t>
            </a:r>
            <a:r>
              <a:rPr lang="en-US" altLang="en-US" sz="2000" i="1">
                <a:latin typeface="Times New Roman" panose="02020603050405020304" pitchFamily="18" charset="0"/>
              </a:rPr>
              <a:t>Constellation diagrams for some QAMs</a:t>
            </a:r>
          </a:p>
        </p:txBody>
      </p:sp>
      <p:sp>
        <p:nvSpPr>
          <p:cNvPr id="5632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632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0" y="3573462"/>
            <a:ext cx="8610600" cy="1836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Line 9"/>
          <p:cNvSpPr>
            <a:spLocks noChangeShapeType="1"/>
          </p:cNvSpPr>
          <p:nvPr/>
        </p:nvSpPr>
        <p:spPr bwMode="auto">
          <a:xfrm>
            <a:off x="1955442" y="1877097"/>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 name="Line 10"/>
          <p:cNvSpPr>
            <a:spLocks noChangeShapeType="1"/>
          </p:cNvSpPr>
          <p:nvPr/>
        </p:nvSpPr>
        <p:spPr bwMode="auto">
          <a:xfrm>
            <a:off x="1969909" y="2619779"/>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 name="Rectangle 11"/>
          <p:cNvSpPr>
            <a:spLocks noChangeArrowheads="1"/>
          </p:cNvSpPr>
          <p:nvPr/>
        </p:nvSpPr>
        <p:spPr bwMode="auto">
          <a:xfrm>
            <a:off x="1993542" y="1969172"/>
            <a:ext cx="8077200" cy="52322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dirty="0" smtClean="0"/>
              <a:t>QAM is </a:t>
            </a:r>
            <a:r>
              <a:rPr lang="en-US" altLang="en-US" sz="2800" dirty="0"/>
              <a:t>a combination of ASK and PSK.</a:t>
            </a:r>
          </a:p>
        </p:txBody>
      </p:sp>
      <p:sp>
        <p:nvSpPr>
          <p:cNvPr id="13" name="Line 2"/>
          <p:cNvSpPr>
            <a:spLocks noChangeShapeType="1"/>
          </p:cNvSpPr>
          <p:nvPr/>
        </p:nvSpPr>
        <p:spPr bwMode="auto">
          <a:xfrm>
            <a:off x="1676400" y="185671"/>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 name="Line 3"/>
          <p:cNvSpPr>
            <a:spLocks noChangeShapeType="1"/>
          </p:cNvSpPr>
          <p:nvPr/>
        </p:nvSpPr>
        <p:spPr bwMode="auto">
          <a:xfrm>
            <a:off x="1676400" y="1023871"/>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 name="Text Box 4"/>
          <p:cNvSpPr txBox="1">
            <a:spLocks noChangeArrowheads="1"/>
          </p:cNvSpPr>
          <p:nvPr/>
        </p:nvSpPr>
        <p:spPr bwMode="auto">
          <a:xfrm>
            <a:off x="2643292" y="343161"/>
            <a:ext cx="690541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Quadrature Amplitude Modulation (QAM) </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xmlns="" val="617403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769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797699" name="Text Box 3"/>
          <p:cNvSpPr txBox="1">
            <a:spLocks noChangeArrowheads="1"/>
          </p:cNvSpPr>
          <p:nvPr/>
        </p:nvSpPr>
        <p:spPr bwMode="auto">
          <a:xfrm>
            <a:off x="1688207" y="316249"/>
            <a:ext cx="6319166"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600" b="1">
                <a:effectLst>
                  <a:outerShdw blurRad="38100" dist="38100" dir="2700000" algn="tl">
                    <a:srgbClr val="C0C0C0"/>
                  </a:outerShdw>
                </a:effectLst>
                <a:latin typeface="Times" panose="02020603050405020304" pitchFamily="18" charset="0"/>
              </a:rPr>
              <a:t>5-2   ANALOG AND DIGITAL</a:t>
            </a:r>
          </a:p>
        </p:txBody>
      </p:sp>
      <p:sp>
        <p:nvSpPr>
          <p:cNvPr id="58373"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797701" name="Rectangle 5"/>
          <p:cNvSpPr>
            <a:spLocks noChangeArrowheads="1"/>
          </p:cNvSpPr>
          <p:nvPr/>
        </p:nvSpPr>
        <p:spPr bwMode="auto">
          <a:xfrm>
            <a:off x="1752600" y="1384300"/>
            <a:ext cx="82296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Analog-to-analog conversion is the representation of analog information by an analog signal. One may ask why we need to modulate an analog signal; it is already analog. Modulation is needed if the medium is bandpass in nature or if only a bandpass channel is available to us. </a:t>
            </a:r>
          </a:p>
        </p:txBody>
      </p:sp>
      <p:sp>
        <p:nvSpPr>
          <p:cNvPr id="58375" name="Rectangle 6"/>
          <p:cNvSpPr>
            <a:spLocks noChangeArrowheads="1"/>
          </p:cNvSpPr>
          <p:nvPr/>
        </p:nvSpPr>
        <p:spPr bwMode="auto">
          <a:xfrm>
            <a:off x="1676400" y="4679951"/>
            <a:ext cx="6705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Amplitude Modulation</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Frequency Modulation</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Phase Modulation</a:t>
            </a:r>
            <a:endParaRPr lang="en-US" altLang="en-US" sz="2400">
              <a:solidFill>
                <a:srgbClr val="0033CC"/>
              </a:solidFill>
              <a:latin typeface="Times New Roman" panose="02020603050405020304" pitchFamily="18" charset="0"/>
            </a:endParaRPr>
          </a:p>
        </p:txBody>
      </p:sp>
      <p:sp>
        <p:nvSpPr>
          <p:cNvPr id="797703"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5321594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042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0421" name="Text Box 4"/>
          <p:cNvSpPr txBox="1">
            <a:spLocks noChangeArrowheads="1"/>
          </p:cNvSpPr>
          <p:nvPr/>
        </p:nvSpPr>
        <p:spPr bwMode="auto">
          <a:xfrm>
            <a:off x="1828800" y="762000"/>
            <a:ext cx="5816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5.15  </a:t>
            </a:r>
            <a:r>
              <a:rPr lang="en-US" altLang="en-US" sz="2000" i="1">
                <a:latin typeface="Times New Roman" panose="02020603050405020304" pitchFamily="18" charset="0"/>
              </a:rPr>
              <a:t>Types of analog-to-analog modulation</a:t>
            </a:r>
          </a:p>
        </p:txBody>
      </p:sp>
      <p:sp>
        <p:nvSpPr>
          <p:cNvPr id="6042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042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19276" y="2486026"/>
            <a:ext cx="8391525" cy="216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351365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Line 2"/>
          <p:cNvSpPr>
            <a:spLocks noChangeShapeType="1"/>
          </p:cNvSpPr>
          <p:nvPr/>
        </p:nvSpPr>
        <p:spPr bwMode="auto">
          <a:xfrm>
            <a:off x="17145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2468" name="Line 3"/>
          <p:cNvSpPr>
            <a:spLocks noChangeShapeType="1"/>
          </p:cNvSpPr>
          <p:nvPr/>
        </p:nvSpPr>
        <p:spPr bwMode="auto">
          <a:xfrm>
            <a:off x="17145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2469" name="Text Box 4"/>
          <p:cNvSpPr txBox="1">
            <a:spLocks noChangeArrowheads="1"/>
          </p:cNvSpPr>
          <p:nvPr/>
        </p:nvSpPr>
        <p:spPr bwMode="auto">
          <a:xfrm>
            <a:off x="4019550" y="6019800"/>
            <a:ext cx="4152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5.16  </a:t>
            </a:r>
            <a:r>
              <a:rPr lang="en-US" altLang="en-US" sz="2000" i="1" dirty="0">
                <a:latin typeface="Times New Roman" panose="02020603050405020304" pitchFamily="18" charset="0"/>
              </a:rPr>
              <a:t>Amplitude modulation</a:t>
            </a:r>
          </a:p>
        </p:txBody>
      </p:sp>
      <p:sp>
        <p:nvSpPr>
          <p:cNvPr id="62470" name="Line 5"/>
          <p:cNvSpPr>
            <a:spLocks noChangeShapeType="1"/>
          </p:cNvSpPr>
          <p:nvPr/>
        </p:nvSpPr>
        <p:spPr bwMode="auto">
          <a:xfrm>
            <a:off x="1714500" y="6621887"/>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247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85132" y="1763714"/>
            <a:ext cx="8821737" cy="395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 Box 4"/>
          <p:cNvSpPr txBox="1">
            <a:spLocks noChangeArrowheads="1"/>
          </p:cNvSpPr>
          <p:nvPr/>
        </p:nvSpPr>
        <p:spPr bwMode="auto">
          <a:xfrm>
            <a:off x="3607466" y="712625"/>
            <a:ext cx="497706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1. Amplitude Modulation (AM)</a:t>
            </a:r>
            <a:endParaRPr lang="en-US" altLang="en-US" sz="2800" b="1" baseline="0" dirty="0"/>
          </a:p>
        </p:txBody>
      </p:sp>
    </p:spTree>
    <p:extLst>
      <p:ext uri="{BB962C8B-B14F-4D97-AF65-F5344CB8AC3E}">
        <p14:creationId xmlns:p14="http://schemas.microsoft.com/office/powerpoint/2010/main" xmlns="" val="22318424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2" name="Line 9"/>
          <p:cNvSpPr>
            <a:spLocks noChangeShapeType="1"/>
          </p:cNvSpPr>
          <p:nvPr/>
        </p:nvSpPr>
        <p:spPr bwMode="auto">
          <a:xfrm>
            <a:off x="2728176" y="128581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4523" name="Line 10"/>
          <p:cNvSpPr>
            <a:spLocks noChangeShapeType="1"/>
          </p:cNvSpPr>
          <p:nvPr/>
        </p:nvSpPr>
        <p:spPr bwMode="auto">
          <a:xfrm>
            <a:off x="2729764" y="3616887"/>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4524" name="Rectangle 11"/>
          <p:cNvSpPr>
            <a:spLocks noChangeArrowheads="1"/>
          </p:cNvSpPr>
          <p:nvPr/>
        </p:nvSpPr>
        <p:spPr bwMode="auto">
          <a:xfrm>
            <a:off x="2766276" y="1423923"/>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smtClean="0"/>
              <a:t>The </a:t>
            </a:r>
            <a:r>
              <a:rPr lang="en-US" altLang="en-US" dirty="0"/>
              <a:t>total bandwidth required for AM </a:t>
            </a:r>
            <a:br>
              <a:rPr lang="en-US" altLang="en-US" dirty="0"/>
            </a:br>
            <a:r>
              <a:rPr lang="en-US" altLang="en-US" dirty="0"/>
              <a:t>can be determined</a:t>
            </a:r>
          </a:p>
          <a:p>
            <a:pPr algn="ctr"/>
            <a:r>
              <a:rPr lang="en-US" altLang="en-US" dirty="0"/>
              <a:t>from the bandwidth of the audio </a:t>
            </a:r>
            <a:br>
              <a:rPr lang="en-US" altLang="en-US" dirty="0"/>
            </a:br>
            <a:r>
              <a:rPr lang="en-US" altLang="en-US" dirty="0"/>
              <a:t>signal: B</a:t>
            </a:r>
            <a:r>
              <a:rPr lang="en-US" altLang="en-US" baseline="-25000" dirty="0"/>
              <a:t>AM</a:t>
            </a:r>
            <a:r>
              <a:rPr lang="en-US" altLang="en-US" dirty="0"/>
              <a:t> = 2B.</a:t>
            </a:r>
          </a:p>
        </p:txBody>
      </p:sp>
      <p:grpSp>
        <p:nvGrpSpPr>
          <p:cNvPr id="64525" name="Group 15"/>
          <p:cNvGrpSpPr>
            <a:grpSpLocks/>
          </p:cNvGrpSpPr>
          <p:nvPr/>
        </p:nvGrpSpPr>
        <p:grpSpPr bwMode="auto">
          <a:xfrm>
            <a:off x="2766806" y="565598"/>
            <a:ext cx="1143000" cy="566738"/>
            <a:chOff x="1200" y="1248"/>
            <a:chExt cx="720" cy="357"/>
          </a:xfrm>
        </p:grpSpPr>
        <p:pic>
          <p:nvPicPr>
            <p:cNvPr id="64526"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4527" name="Text Box 17"/>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solidFill>
                    <a:schemeClr val="hlink"/>
                  </a:solidFill>
                  <a:latin typeface="Times New Roman" panose="02020603050405020304" pitchFamily="18" charset="0"/>
                </a:rPr>
                <a:t>Note</a:t>
              </a:r>
            </a:p>
          </p:txBody>
        </p:sp>
      </p:grpSp>
      <p:sp>
        <p:nvSpPr>
          <p:cNvPr id="15" name="Text Box 4"/>
          <p:cNvSpPr txBox="1">
            <a:spLocks noChangeArrowheads="1"/>
          </p:cNvSpPr>
          <p:nvPr/>
        </p:nvSpPr>
        <p:spPr bwMode="auto">
          <a:xfrm>
            <a:off x="4148931" y="6073426"/>
            <a:ext cx="38941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5.17  </a:t>
            </a:r>
            <a:r>
              <a:rPr lang="en-US" altLang="en-US" sz="2000" i="1" dirty="0">
                <a:latin typeface="Times New Roman" panose="02020603050405020304" pitchFamily="18" charset="0"/>
              </a:rPr>
              <a:t>AM band allocation</a:t>
            </a:r>
          </a:p>
        </p:txBody>
      </p:sp>
      <p:pic>
        <p:nvPicPr>
          <p:cNvPr id="16"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636044" y="4851002"/>
            <a:ext cx="6919913" cy="109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05532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Line 2"/>
          <p:cNvSpPr>
            <a:spLocks noChangeShapeType="1"/>
          </p:cNvSpPr>
          <p:nvPr/>
        </p:nvSpPr>
        <p:spPr bwMode="auto">
          <a:xfrm>
            <a:off x="17145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612" name="Line 3"/>
          <p:cNvSpPr>
            <a:spLocks noChangeShapeType="1"/>
          </p:cNvSpPr>
          <p:nvPr/>
        </p:nvSpPr>
        <p:spPr bwMode="auto">
          <a:xfrm>
            <a:off x="17145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613" name="Text Box 4"/>
          <p:cNvSpPr txBox="1">
            <a:spLocks noChangeArrowheads="1"/>
          </p:cNvSpPr>
          <p:nvPr/>
        </p:nvSpPr>
        <p:spPr bwMode="auto">
          <a:xfrm>
            <a:off x="3997325" y="6184005"/>
            <a:ext cx="4197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5.18  </a:t>
            </a:r>
            <a:r>
              <a:rPr lang="en-US" altLang="en-US" sz="2000" i="1" dirty="0">
                <a:latin typeface="Times New Roman" panose="02020603050405020304" pitchFamily="18" charset="0"/>
              </a:rPr>
              <a:t>Frequency modulation</a:t>
            </a:r>
          </a:p>
        </p:txBody>
      </p:sp>
      <p:sp>
        <p:nvSpPr>
          <p:cNvPr id="68614" name="Line 5"/>
          <p:cNvSpPr>
            <a:spLocks noChangeShapeType="1"/>
          </p:cNvSpPr>
          <p:nvPr/>
        </p:nvSpPr>
        <p:spPr bwMode="auto">
          <a:xfrm>
            <a:off x="1714500" y="674638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61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6400" y="1676400"/>
            <a:ext cx="8839200" cy="433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3622438" y="712625"/>
            <a:ext cx="494712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2</a:t>
            </a:r>
            <a:r>
              <a:rPr lang="en-US" altLang="en-US" sz="2800" b="1" baseline="0" dirty="0" smtClean="0"/>
              <a:t>. Frequency Modulation (FM)</a:t>
            </a:r>
            <a:endParaRPr lang="en-US" altLang="en-US" sz="2800" b="1" baseline="0" dirty="0"/>
          </a:p>
        </p:txBody>
      </p:sp>
    </p:spTree>
    <p:extLst>
      <p:ext uri="{BB962C8B-B14F-4D97-AF65-F5344CB8AC3E}">
        <p14:creationId xmlns:p14="http://schemas.microsoft.com/office/powerpoint/2010/main" xmlns="" val="30517418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0"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1"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2"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3"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4"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5"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6" name="Line 9"/>
          <p:cNvSpPr>
            <a:spLocks noChangeShapeType="1"/>
          </p:cNvSpPr>
          <p:nvPr/>
        </p:nvSpPr>
        <p:spPr bwMode="auto">
          <a:xfrm>
            <a:off x="2019300" y="1774066"/>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0667" name="Line 10"/>
          <p:cNvSpPr>
            <a:spLocks noChangeShapeType="1"/>
          </p:cNvSpPr>
          <p:nvPr/>
        </p:nvSpPr>
        <p:spPr bwMode="auto">
          <a:xfrm>
            <a:off x="2019300" y="3526666"/>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0668" name="Rectangle 11"/>
          <p:cNvSpPr>
            <a:spLocks noChangeArrowheads="1"/>
          </p:cNvSpPr>
          <p:nvPr/>
        </p:nvSpPr>
        <p:spPr bwMode="auto">
          <a:xfrm>
            <a:off x="2057400" y="1866141"/>
            <a:ext cx="8077200" cy="156966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t>The total bandwidth required for FM can be determined from the bandwidth </a:t>
            </a:r>
            <a:br>
              <a:rPr lang="en-US" altLang="en-US" dirty="0"/>
            </a:br>
            <a:r>
              <a:rPr lang="en-US" altLang="en-US" dirty="0"/>
              <a:t>of the audio signal: B</a:t>
            </a:r>
            <a:r>
              <a:rPr lang="en-US" altLang="en-US" baseline="-25000" dirty="0"/>
              <a:t>FM</a:t>
            </a:r>
            <a:r>
              <a:rPr lang="en-US" altLang="en-US" dirty="0"/>
              <a:t> = 2(1 + β)B.</a:t>
            </a:r>
          </a:p>
        </p:txBody>
      </p:sp>
      <p:grpSp>
        <p:nvGrpSpPr>
          <p:cNvPr id="70669" name="Group 12"/>
          <p:cNvGrpSpPr>
            <a:grpSpLocks/>
          </p:cNvGrpSpPr>
          <p:nvPr/>
        </p:nvGrpSpPr>
        <p:grpSpPr bwMode="auto">
          <a:xfrm>
            <a:off x="2006958" y="1164466"/>
            <a:ext cx="1143000" cy="566738"/>
            <a:chOff x="1200" y="1248"/>
            <a:chExt cx="720" cy="357"/>
          </a:xfrm>
        </p:grpSpPr>
        <p:pic>
          <p:nvPicPr>
            <p:cNvPr id="70670"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0671"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
        <p:nvSpPr>
          <p:cNvPr id="15" name="Text Box 4"/>
          <p:cNvSpPr txBox="1">
            <a:spLocks noChangeArrowheads="1"/>
          </p:cNvSpPr>
          <p:nvPr/>
        </p:nvSpPr>
        <p:spPr bwMode="auto">
          <a:xfrm>
            <a:off x="4148931" y="5672071"/>
            <a:ext cx="38941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5.19  </a:t>
            </a:r>
            <a:r>
              <a:rPr lang="en-US" altLang="en-US" sz="2000" i="1" dirty="0">
                <a:latin typeface="Times New Roman" panose="02020603050405020304" pitchFamily="18" charset="0"/>
              </a:rPr>
              <a:t>FM band allocation</a:t>
            </a:r>
          </a:p>
        </p:txBody>
      </p:sp>
      <p:pic>
        <p:nvPicPr>
          <p:cNvPr id="16"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28838" y="4390042"/>
            <a:ext cx="7934325" cy="1101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87120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Line 2"/>
          <p:cNvSpPr>
            <a:spLocks noChangeShapeType="1"/>
          </p:cNvSpPr>
          <p:nvPr/>
        </p:nvSpPr>
        <p:spPr bwMode="auto">
          <a:xfrm>
            <a:off x="17145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4756" name="Line 3"/>
          <p:cNvSpPr>
            <a:spLocks noChangeShapeType="1"/>
          </p:cNvSpPr>
          <p:nvPr/>
        </p:nvSpPr>
        <p:spPr bwMode="auto">
          <a:xfrm>
            <a:off x="17145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4757" name="Text Box 4"/>
          <p:cNvSpPr txBox="1">
            <a:spLocks noChangeArrowheads="1"/>
          </p:cNvSpPr>
          <p:nvPr/>
        </p:nvSpPr>
        <p:spPr bwMode="auto">
          <a:xfrm>
            <a:off x="4244181" y="5949100"/>
            <a:ext cx="37036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5.20  </a:t>
            </a:r>
            <a:r>
              <a:rPr lang="en-US" altLang="en-US" sz="2000" i="1" dirty="0">
                <a:latin typeface="Times New Roman" panose="02020603050405020304" pitchFamily="18" charset="0"/>
              </a:rPr>
              <a:t>Phase modulation</a:t>
            </a:r>
          </a:p>
        </p:txBody>
      </p:sp>
      <p:sp>
        <p:nvSpPr>
          <p:cNvPr id="74758" name="Line 5"/>
          <p:cNvSpPr>
            <a:spLocks noChangeShapeType="1"/>
          </p:cNvSpPr>
          <p:nvPr/>
        </p:nvSpPr>
        <p:spPr bwMode="auto">
          <a:xfrm>
            <a:off x="1714500" y="658325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475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08150" y="1600200"/>
            <a:ext cx="8775700" cy="417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3987891" y="690890"/>
            <a:ext cx="421621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3</a:t>
            </a:r>
            <a:r>
              <a:rPr lang="en-US" altLang="en-US" sz="2800" b="1" baseline="0" dirty="0" smtClean="0"/>
              <a:t>. Phase Modulation (PM)</a:t>
            </a:r>
            <a:endParaRPr lang="en-US" altLang="en-US" sz="2800" b="1" baseline="0" dirty="0"/>
          </a:p>
        </p:txBody>
      </p:sp>
    </p:spTree>
    <p:extLst>
      <p:ext uri="{BB962C8B-B14F-4D97-AF65-F5344CB8AC3E}">
        <p14:creationId xmlns:p14="http://schemas.microsoft.com/office/powerpoint/2010/main" xmlns="" val="7369982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10" name="Line 9"/>
          <p:cNvSpPr>
            <a:spLocks noChangeShapeType="1"/>
          </p:cNvSpPr>
          <p:nvPr/>
        </p:nvSpPr>
        <p:spPr bwMode="auto">
          <a:xfrm>
            <a:off x="2019300" y="2362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6811" name="Line 10"/>
          <p:cNvSpPr>
            <a:spLocks noChangeShapeType="1"/>
          </p:cNvSpPr>
          <p:nvPr/>
        </p:nvSpPr>
        <p:spPr bwMode="auto">
          <a:xfrm>
            <a:off x="2019300" y="5119353"/>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6812" name="Rectangle 11"/>
          <p:cNvSpPr>
            <a:spLocks noChangeArrowheads="1"/>
          </p:cNvSpPr>
          <p:nvPr/>
        </p:nvSpPr>
        <p:spPr bwMode="auto">
          <a:xfrm>
            <a:off x="2057400" y="2454276"/>
            <a:ext cx="8077200" cy="2554545"/>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t>The total bandwidth required for PM can be determined from the bandwidth </a:t>
            </a:r>
            <a:br>
              <a:rPr lang="en-US" altLang="en-US" dirty="0"/>
            </a:br>
            <a:r>
              <a:rPr lang="en-US" altLang="en-US" dirty="0"/>
              <a:t>and maximum amplitude of the modulating signal:</a:t>
            </a:r>
            <a:br>
              <a:rPr lang="en-US" altLang="en-US" dirty="0"/>
            </a:br>
            <a:r>
              <a:rPr lang="en-US" altLang="en-US" dirty="0"/>
              <a:t>B</a:t>
            </a:r>
            <a:r>
              <a:rPr lang="en-US" altLang="en-US" baseline="-25000" dirty="0"/>
              <a:t>PM</a:t>
            </a:r>
            <a:r>
              <a:rPr lang="en-US" altLang="en-US" dirty="0"/>
              <a:t> = 2(1 + β)B.</a:t>
            </a:r>
          </a:p>
        </p:txBody>
      </p:sp>
      <p:grpSp>
        <p:nvGrpSpPr>
          <p:cNvPr id="76813" name="Group 12"/>
          <p:cNvGrpSpPr>
            <a:grpSpLocks/>
          </p:cNvGrpSpPr>
          <p:nvPr/>
        </p:nvGrpSpPr>
        <p:grpSpPr bwMode="auto">
          <a:xfrm>
            <a:off x="2019837" y="1713963"/>
            <a:ext cx="1143000" cy="566738"/>
            <a:chOff x="1200" y="1248"/>
            <a:chExt cx="720" cy="357"/>
          </a:xfrm>
        </p:grpSpPr>
        <p:pic>
          <p:nvPicPr>
            <p:cNvPr id="76814"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6815"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18539163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198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1988" name="Text Box 4"/>
          <p:cNvSpPr txBox="1">
            <a:spLocks noChangeArrowheads="1"/>
          </p:cNvSpPr>
          <p:nvPr/>
        </p:nvSpPr>
        <p:spPr bwMode="auto">
          <a:xfrm>
            <a:off x="2447368" y="206515"/>
            <a:ext cx="8610883"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3.5 </a:t>
            </a:r>
            <a:r>
              <a:rPr lang="en-US" altLang="en-US" sz="2400" dirty="0" smtClean="0"/>
              <a:t>Three </a:t>
            </a:r>
            <a:r>
              <a:rPr lang="en-US" altLang="en-US" sz="2400" dirty="0"/>
              <a:t>sine waves with the same amplitude and frequency,</a:t>
            </a:r>
            <a:br>
              <a:rPr lang="en-US" altLang="en-US" sz="2400" dirty="0"/>
            </a:br>
            <a:r>
              <a:rPr lang="en-US" altLang="en-US" sz="2400" dirty="0"/>
              <a:t>                        but different phases</a:t>
            </a:r>
          </a:p>
        </p:txBody>
      </p:sp>
      <p:sp>
        <p:nvSpPr>
          <p:cNvPr id="68198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199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29001" y="1143000"/>
            <a:ext cx="5110163" cy="4965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21397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xmlns="" val="0"/>
              </a:ext>
            </a:extLst>
          </a:blip>
          <a:srcRect/>
          <a:stretch>
            <a:fillRect/>
          </a:stretch>
        </p:blipFill>
        <p:spPr bwMode="auto">
          <a:xfrm>
            <a:off x="1524000" y="1"/>
            <a:ext cx="9144000" cy="1096963"/>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123" name="Rectangle 3"/>
          <p:cNvSpPr>
            <a:spLocks noChangeArrowheads="1"/>
          </p:cNvSpPr>
          <p:nvPr/>
        </p:nvSpPr>
        <p:spPr bwMode="auto">
          <a:xfrm>
            <a:off x="2667000" y="2514601"/>
            <a:ext cx="6858000" cy="3108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4400">
                <a:solidFill>
                  <a:schemeClr val="tx2"/>
                </a:solidFill>
              </a:rPr>
              <a:t>Chapter 6</a:t>
            </a:r>
          </a:p>
          <a:p>
            <a:pPr algn="ctr"/>
            <a:endParaRPr lang="en-US" altLang="en-US" sz="2000">
              <a:solidFill>
                <a:schemeClr val="tx2"/>
              </a:solidFill>
            </a:endParaRPr>
          </a:p>
          <a:p>
            <a:pPr algn="ctr"/>
            <a:r>
              <a:rPr lang="en-US" altLang="en-US" sz="4400"/>
              <a:t>Bandwidth Utilization:</a:t>
            </a:r>
          </a:p>
          <a:p>
            <a:pPr algn="ctr"/>
            <a:r>
              <a:rPr lang="en-US" altLang="en-US" sz="4400"/>
              <a:t>Multiplexing and Spreading</a:t>
            </a:r>
          </a:p>
        </p:txBody>
      </p:sp>
      <p:sp>
        <p:nvSpPr>
          <p:cNvPr id="5124"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r>
              <a:rPr lang="en-US" altLang="en-US" sz="1200" b="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xmlns="" val="9949854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177" name="Line 9"/>
          <p:cNvSpPr>
            <a:spLocks noChangeShapeType="1"/>
          </p:cNvSpPr>
          <p:nvPr/>
        </p:nvSpPr>
        <p:spPr bwMode="auto">
          <a:xfrm>
            <a:off x="1981200" y="1981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78" name="Line 10"/>
          <p:cNvSpPr>
            <a:spLocks noChangeShapeType="1"/>
          </p:cNvSpPr>
          <p:nvPr/>
        </p:nvSpPr>
        <p:spPr bwMode="auto">
          <a:xfrm>
            <a:off x="1982788" y="5715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79" name="Rectangle 11"/>
          <p:cNvSpPr>
            <a:spLocks noChangeArrowheads="1"/>
          </p:cNvSpPr>
          <p:nvPr/>
        </p:nvSpPr>
        <p:spPr bwMode="auto">
          <a:xfrm>
            <a:off x="2019300" y="2073275"/>
            <a:ext cx="8077200" cy="353943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Bandwidth utilization is the wise use of </a:t>
            </a:r>
            <a:br>
              <a:rPr lang="en-US" altLang="en-US"/>
            </a:br>
            <a:r>
              <a:rPr lang="en-US" altLang="en-US"/>
              <a:t>available bandwidth to achieve </a:t>
            </a:r>
            <a:br>
              <a:rPr lang="en-US" altLang="en-US"/>
            </a:br>
            <a:r>
              <a:rPr lang="en-US" altLang="en-US"/>
              <a:t>specific goals.</a:t>
            </a:r>
            <a:br>
              <a:rPr lang="en-US" altLang="en-US"/>
            </a:br>
            <a:endParaRPr lang="en-US" altLang="en-US"/>
          </a:p>
          <a:p>
            <a:pPr algn="ctr"/>
            <a:r>
              <a:rPr lang="en-US" altLang="en-US"/>
              <a:t>Efficiency can be achieved by multiplexing; privacy and anti-jamming can be achieved by spreading.</a:t>
            </a:r>
          </a:p>
        </p:txBody>
      </p:sp>
      <p:grpSp>
        <p:nvGrpSpPr>
          <p:cNvPr id="7180" name="Group 12"/>
          <p:cNvGrpSpPr>
            <a:grpSpLocks/>
          </p:cNvGrpSpPr>
          <p:nvPr/>
        </p:nvGrpSpPr>
        <p:grpSpPr bwMode="auto">
          <a:xfrm>
            <a:off x="1981200" y="1371600"/>
            <a:ext cx="1143000" cy="566738"/>
            <a:chOff x="1200" y="1248"/>
            <a:chExt cx="720" cy="357"/>
          </a:xfrm>
        </p:grpSpPr>
        <p:pic>
          <p:nvPicPr>
            <p:cNvPr id="7181"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18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10355311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1524000" y="0"/>
            <a:ext cx="9144000" cy="990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sz="2800">
              <a:effectLst>
                <a:outerShdw blurRad="38100" dist="38100" dir="2700000" algn="tl">
                  <a:srgbClr val="FFFFFF"/>
                </a:outerShdw>
              </a:effectLst>
              <a:latin typeface="Times New Roman" panose="02020603050405020304" pitchFamily="18" charset="0"/>
            </a:endParaRPr>
          </a:p>
        </p:txBody>
      </p:sp>
      <p:sp>
        <p:nvSpPr>
          <p:cNvPr id="924675" name="Text Box 3"/>
          <p:cNvSpPr txBox="1">
            <a:spLocks noChangeArrowheads="1"/>
          </p:cNvSpPr>
          <p:nvPr/>
        </p:nvSpPr>
        <p:spPr bwMode="auto">
          <a:xfrm>
            <a:off x="1752600" y="228600"/>
            <a:ext cx="375045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2800" b="1" dirty="0">
                <a:effectLst>
                  <a:outerShdw blurRad="38100" dist="38100" dir="2700000" algn="tl">
                    <a:srgbClr val="C0C0C0"/>
                  </a:outerShdw>
                </a:effectLst>
                <a:latin typeface="Times" panose="02020603050405020304" pitchFamily="18" charset="0"/>
              </a:rPr>
              <a:t>6-1   MULTIPLEXING</a:t>
            </a:r>
          </a:p>
        </p:txBody>
      </p:sp>
      <p:sp>
        <p:nvSpPr>
          <p:cNvPr id="922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924677" name="Rectangle 5"/>
          <p:cNvSpPr>
            <a:spLocks noChangeArrowheads="1"/>
          </p:cNvSpPr>
          <p:nvPr/>
        </p:nvSpPr>
        <p:spPr bwMode="auto">
          <a:xfrm>
            <a:off x="1828800" y="1268641"/>
            <a:ext cx="8229600"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Whenever the bandwidth of a medium linking two devices is greater than the bandwidth needs of the devices, the link can be shared. Multiplexing is the set of techniques that allows the simultaneous transmission of multiple signals across a single data link. As data and telecommunications use increases, so does traffic.</a:t>
            </a:r>
          </a:p>
        </p:txBody>
      </p:sp>
      <p:sp>
        <p:nvSpPr>
          <p:cNvPr id="9222" name="Rectangle 6"/>
          <p:cNvSpPr>
            <a:spLocks noChangeArrowheads="1"/>
          </p:cNvSpPr>
          <p:nvPr/>
        </p:nvSpPr>
        <p:spPr bwMode="auto">
          <a:xfrm>
            <a:off x="1676400" y="4772025"/>
            <a:ext cx="67056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Frequency-Division Multiplexing</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Wavelength-Division Multiplexing</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Synchronous Time-Division Multiplexing</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Statistical Time-Division Multiplexing</a:t>
            </a:r>
          </a:p>
        </p:txBody>
      </p:sp>
      <p:sp>
        <p:nvSpPr>
          <p:cNvPr id="924679" name="Text Box 7"/>
          <p:cNvSpPr txBox="1">
            <a:spLocks noChangeArrowheads="1"/>
          </p:cNvSpPr>
          <p:nvPr/>
        </p:nvSpPr>
        <p:spPr bwMode="auto">
          <a:xfrm>
            <a:off x="1689101" y="4295776"/>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8102716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26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268" name="Text Box 4"/>
          <p:cNvSpPr txBox="1">
            <a:spLocks noChangeArrowheads="1"/>
          </p:cNvSpPr>
          <p:nvPr/>
        </p:nvSpPr>
        <p:spPr bwMode="auto">
          <a:xfrm>
            <a:off x="1828800" y="762000"/>
            <a:ext cx="4699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  </a:t>
            </a:r>
            <a:r>
              <a:rPr lang="en-US" altLang="en-US" sz="2000" i="1">
                <a:latin typeface="Times New Roman" panose="02020603050405020304" pitchFamily="18" charset="0"/>
              </a:rPr>
              <a:t>Dividing a link into channels</a:t>
            </a:r>
          </a:p>
        </p:txBody>
      </p:sp>
      <p:sp>
        <p:nvSpPr>
          <p:cNvPr id="112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127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0" y="2587626"/>
            <a:ext cx="8464550" cy="206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89414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1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316" name="Text Box 4"/>
          <p:cNvSpPr txBox="1">
            <a:spLocks noChangeArrowheads="1"/>
          </p:cNvSpPr>
          <p:nvPr/>
        </p:nvSpPr>
        <p:spPr bwMode="auto">
          <a:xfrm>
            <a:off x="1828801" y="762000"/>
            <a:ext cx="44291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  </a:t>
            </a:r>
            <a:r>
              <a:rPr lang="en-US" altLang="en-US" sz="2000" i="1">
                <a:latin typeface="Times New Roman" panose="02020603050405020304" pitchFamily="18" charset="0"/>
              </a:rPr>
              <a:t>Categories of multiplexing</a:t>
            </a:r>
          </a:p>
        </p:txBody>
      </p:sp>
      <p:sp>
        <p:nvSpPr>
          <p:cNvPr id="1331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3318"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92300" y="2390776"/>
            <a:ext cx="8318500" cy="240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69319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36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364" name="Text Box 4"/>
          <p:cNvSpPr txBox="1">
            <a:spLocks noChangeArrowheads="1"/>
          </p:cNvSpPr>
          <p:nvPr/>
        </p:nvSpPr>
        <p:spPr bwMode="auto">
          <a:xfrm>
            <a:off x="3560761" y="4131056"/>
            <a:ext cx="5070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6.3  </a:t>
            </a:r>
            <a:r>
              <a:rPr lang="en-US" altLang="en-US" sz="2000" i="1" dirty="0">
                <a:latin typeface="Times New Roman" panose="02020603050405020304" pitchFamily="18" charset="0"/>
              </a:rPr>
              <a:t>Frequency-division multiplexing</a:t>
            </a:r>
          </a:p>
        </p:txBody>
      </p:sp>
      <p:sp>
        <p:nvSpPr>
          <p:cNvPr id="153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536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99418" y="1757052"/>
            <a:ext cx="8793163" cy="2259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730367" y="712625"/>
            <a:ext cx="673126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1. Frequency Division Multiplexing (FDM)</a:t>
            </a:r>
            <a:endParaRPr lang="en-US" altLang="en-US" sz="2800" b="1" baseline="0" dirty="0"/>
          </a:p>
        </p:txBody>
      </p:sp>
      <p:sp>
        <p:nvSpPr>
          <p:cNvPr id="10" name="Rectangle 11"/>
          <p:cNvSpPr>
            <a:spLocks noChangeArrowheads="1"/>
          </p:cNvSpPr>
          <p:nvPr/>
        </p:nvSpPr>
        <p:spPr bwMode="auto">
          <a:xfrm>
            <a:off x="2057400" y="4944192"/>
            <a:ext cx="8077200" cy="954107"/>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dirty="0">
                <a:latin typeface="Times New Roman" panose="02020603050405020304" pitchFamily="18" charset="0"/>
                <a:cs typeface="Times New Roman" panose="02020603050405020304" pitchFamily="18" charset="0"/>
              </a:rPr>
              <a:t>FDM is an analog multiplexing technique that combines analog signals.</a:t>
            </a:r>
          </a:p>
        </p:txBody>
      </p:sp>
    </p:spTree>
    <p:extLst>
      <p:ext uri="{BB962C8B-B14F-4D97-AF65-F5344CB8AC3E}">
        <p14:creationId xmlns:p14="http://schemas.microsoft.com/office/powerpoint/2010/main" xmlns="" val="6083388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945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9460" name="Text Box 4"/>
          <p:cNvSpPr txBox="1">
            <a:spLocks noChangeArrowheads="1"/>
          </p:cNvSpPr>
          <p:nvPr/>
        </p:nvSpPr>
        <p:spPr bwMode="auto">
          <a:xfrm>
            <a:off x="1828800" y="762000"/>
            <a:ext cx="3073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6.4  </a:t>
            </a:r>
            <a:r>
              <a:rPr lang="en-US" altLang="en-US" sz="2000" i="1">
                <a:latin typeface="Times New Roman" panose="02020603050405020304" pitchFamily="18" charset="0"/>
              </a:rPr>
              <a:t>FDM process</a:t>
            </a:r>
          </a:p>
        </p:txBody>
      </p:sp>
      <p:sp>
        <p:nvSpPr>
          <p:cNvPr id="194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946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08200" y="1973264"/>
            <a:ext cx="8255000" cy="3741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708642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50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508" name="Text Box 4"/>
          <p:cNvSpPr txBox="1">
            <a:spLocks noChangeArrowheads="1"/>
          </p:cNvSpPr>
          <p:nvPr/>
        </p:nvSpPr>
        <p:spPr bwMode="auto">
          <a:xfrm>
            <a:off x="1828801" y="762000"/>
            <a:ext cx="4797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6.5  </a:t>
            </a:r>
            <a:r>
              <a:rPr lang="en-US" altLang="en-US" sz="2000" i="1">
                <a:latin typeface="Times New Roman" panose="02020603050405020304" pitchFamily="18" charset="0"/>
              </a:rPr>
              <a:t>FDM demultiplexing example</a:t>
            </a:r>
          </a:p>
        </p:txBody>
      </p:sp>
      <p:sp>
        <p:nvSpPr>
          <p:cNvPr id="2150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06576" y="1870076"/>
            <a:ext cx="8556625" cy="3692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729104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355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3556" name="Text Box 4"/>
          <p:cNvSpPr txBox="1">
            <a:spLocks noChangeArrowheads="1"/>
          </p:cNvSpPr>
          <p:nvPr/>
        </p:nvSpPr>
        <p:spPr bwMode="auto">
          <a:xfrm>
            <a:off x="1828801" y="762000"/>
            <a:ext cx="3495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6.9  </a:t>
            </a:r>
            <a:r>
              <a:rPr lang="en-US" altLang="en-US" sz="2000" i="1">
                <a:latin typeface="Times New Roman" panose="02020603050405020304" pitchFamily="18" charset="0"/>
              </a:rPr>
              <a:t>Analog hierarchy</a:t>
            </a:r>
          </a:p>
        </p:txBody>
      </p:sp>
      <p:sp>
        <p:nvSpPr>
          <p:cNvPr id="2355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355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38338" y="1866900"/>
            <a:ext cx="8272462" cy="361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93669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5609" name="Rectangle 10"/>
          <p:cNvSpPr>
            <a:spLocks noChangeArrowheads="1"/>
          </p:cNvSpPr>
          <p:nvPr/>
        </p:nvSpPr>
        <p:spPr bwMode="auto">
          <a:xfrm>
            <a:off x="1752600" y="914401"/>
            <a:ext cx="8686800" cy="222726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Assume that a voice channel occupies a bandwidth of 4 kHz. We need to combine three voice channels into a link with a bandwidth of 12 kHz, from 20 to 32 kHz. Show the configuration, using the frequency domain. Assume there are no guard bands.</a:t>
            </a:r>
          </a:p>
        </p:txBody>
      </p:sp>
      <p:sp>
        <p:nvSpPr>
          <p:cNvPr id="25610" name="Rectangle 11"/>
          <p:cNvSpPr>
            <a:spLocks noChangeArrowheads="1"/>
          </p:cNvSpPr>
          <p:nvPr/>
        </p:nvSpPr>
        <p:spPr bwMode="auto">
          <a:xfrm>
            <a:off x="1752600" y="3200400"/>
            <a:ext cx="8686800" cy="3081338"/>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We shift (modulate) each of the three voice channels to a different bandwidth, as shown in Figure 6.6. We use the 20- to 24-kHz bandwidth for the first channel, the 24- to 28-kHz bandwidth for the second channel, and the 28- to 32-kHz bandwidth for the third one. Then we combine them as shown in Figure 6.6. </a:t>
            </a:r>
          </a:p>
        </p:txBody>
      </p:sp>
      <p:sp>
        <p:nvSpPr>
          <p:cNvPr id="25611" name="Rectangle 12"/>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6.1</a:t>
            </a:r>
          </a:p>
        </p:txBody>
      </p:sp>
    </p:spTree>
    <p:extLst>
      <p:ext uri="{BB962C8B-B14F-4D97-AF65-F5344CB8AC3E}">
        <p14:creationId xmlns:p14="http://schemas.microsoft.com/office/powerpoint/2010/main" xmlns="" val="89265657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9987"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nvGrpSpPr>
          <p:cNvPr id="809988" name="Group 4"/>
          <p:cNvGrpSpPr>
            <a:grpSpLocks/>
          </p:cNvGrpSpPr>
          <p:nvPr/>
        </p:nvGrpSpPr>
        <p:grpSpPr bwMode="auto">
          <a:xfrm>
            <a:off x="2014539" y="773113"/>
            <a:ext cx="738187" cy="474662"/>
            <a:chOff x="309" y="487"/>
            <a:chExt cx="465" cy="299"/>
          </a:xfrm>
        </p:grpSpPr>
        <p:sp>
          <p:nvSpPr>
            <p:cNvPr id="809989"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9990"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sp>
        <p:nvSpPr>
          <p:cNvPr id="809991"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9992"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9993"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09994"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995" name="Rectangle 11"/>
          <p:cNvSpPr>
            <a:spLocks noChangeArrowheads="1"/>
          </p:cNvSpPr>
          <p:nvPr/>
        </p:nvSpPr>
        <p:spPr bwMode="auto">
          <a:xfrm>
            <a:off x="1752600" y="1447801"/>
            <a:ext cx="8534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t>A sine wave is offset 1/6 cycle with respect to time 0. What is its phase in degrees and radians?</a:t>
            </a:r>
          </a:p>
        </p:txBody>
      </p:sp>
      <p:sp>
        <p:nvSpPr>
          <p:cNvPr id="809996" name="Text Box 12"/>
          <p:cNvSpPr txBox="1">
            <a:spLocks noChangeArrowheads="1"/>
          </p:cNvSpPr>
          <p:nvPr/>
        </p:nvSpPr>
        <p:spPr bwMode="auto">
          <a:xfrm>
            <a:off x="2667000" y="182564"/>
            <a:ext cx="219162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3200" dirty="0" smtClean="0">
                <a:solidFill>
                  <a:schemeClr val="hlink"/>
                </a:solidFill>
              </a:rPr>
              <a:t>Example 3.6</a:t>
            </a:r>
            <a:endParaRPr lang="en-US" altLang="en-US" sz="3200" dirty="0">
              <a:solidFill>
                <a:schemeClr val="hlink"/>
              </a:solidFill>
            </a:endParaRPr>
          </a:p>
        </p:txBody>
      </p:sp>
      <p:sp>
        <p:nvSpPr>
          <p:cNvPr id="809998" name="Rectangle 14"/>
          <p:cNvSpPr>
            <a:spLocks noChangeArrowheads="1"/>
          </p:cNvSpPr>
          <p:nvPr/>
        </p:nvSpPr>
        <p:spPr bwMode="auto">
          <a:xfrm>
            <a:off x="1828800" y="2971801"/>
            <a:ext cx="8534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solidFill>
                  <a:schemeClr val="hlink"/>
                </a:solidFill>
              </a:rPr>
              <a:t>Solution</a:t>
            </a:r>
          </a:p>
          <a:p>
            <a:pPr algn="just"/>
            <a:r>
              <a:rPr lang="en-US" altLang="en-US" sz="2400" dirty="0"/>
              <a:t>We know that 1 complete cycle is 360°. Therefore, 1/6 cycle is</a:t>
            </a:r>
          </a:p>
        </p:txBody>
      </p:sp>
      <p:pic>
        <p:nvPicPr>
          <p:cNvPr id="809999"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92475" y="4560888"/>
            <a:ext cx="5607050" cy="620712"/>
          </a:xfrm>
          <a:prstGeom prst="rect">
            <a:avLst/>
          </a:prstGeom>
          <a:solidFill>
            <a:srgbClr val="3366FF"/>
          </a:solidFill>
          <a:ln w="57150">
            <a:solidFill>
              <a:srgbClr val="3366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Rectangle 11"/>
          <p:cNvSpPr>
            <a:spLocks noChangeArrowheads="1"/>
          </p:cNvSpPr>
          <p:nvPr/>
        </p:nvSpPr>
        <p:spPr bwMode="auto">
          <a:xfrm>
            <a:off x="8000893" y="5523635"/>
            <a:ext cx="382909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a:r>
              <a:rPr lang="en-US" altLang="en-US" sz="2400" dirty="0" smtClean="0"/>
              <a:t>Radian = degree x </a:t>
            </a:r>
            <a:r>
              <a:rPr lang="el-GR" altLang="en-US" sz="2400" dirty="0" smtClean="0"/>
              <a:t>π</a:t>
            </a:r>
            <a:r>
              <a:rPr lang="en-US" altLang="en-US" sz="2400" dirty="0" smtClean="0"/>
              <a:t> / 180</a:t>
            </a:r>
            <a:endParaRPr lang="en-US" altLang="en-US" sz="2400" dirty="0"/>
          </a:p>
        </p:txBody>
      </p:sp>
    </p:spTree>
    <p:extLst>
      <p:ext uri="{BB962C8B-B14F-4D97-AF65-F5344CB8AC3E}">
        <p14:creationId xmlns:p14="http://schemas.microsoft.com/office/powerpoint/2010/main" xmlns="" val="18140195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51" name="Line 3"/>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52" name="Text Box 4"/>
          <p:cNvSpPr txBox="1">
            <a:spLocks noChangeArrowheads="1"/>
          </p:cNvSpPr>
          <p:nvPr/>
        </p:nvSpPr>
        <p:spPr bwMode="auto">
          <a:xfrm>
            <a:off x="1828800" y="318753"/>
            <a:ext cx="2967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6.6  </a:t>
            </a:r>
            <a:r>
              <a:rPr lang="en-US" altLang="en-US" sz="2000" i="1" dirty="0">
                <a:latin typeface="Times New Roman" panose="02020603050405020304" pitchFamily="18" charset="0"/>
              </a:rPr>
              <a:t>Example 6.1</a:t>
            </a:r>
          </a:p>
        </p:txBody>
      </p:sp>
      <p:sp>
        <p:nvSpPr>
          <p:cNvPr id="27653"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765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0" y="898526"/>
            <a:ext cx="8153400" cy="534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836235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69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5" name="Rectangle 10"/>
          <p:cNvSpPr>
            <a:spLocks noChangeArrowheads="1"/>
          </p:cNvSpPr>
          <p:nvPr/>
        </p:nvSpPr>
        <p:spPr bwMode="auto">
          <a:xfrm>
            <a:off x="1752600" y="1447801"/>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Five channels, each with a 100-kHz bandwidth, are to be multiplexed together. What is the minimum bandwidth of the link if there is a need for a guard band of 10 kHz between the channels to prevent interference?</a:t>
            </a:r>
          </a:p>
        </p:txBody>
      </p:sp>
      <p:sp>
        <p:nvSpPr>
          <p:cNvPr id="29706" name="Rectangle 11"/>
          <p:cNvSpPr>
            <a:spLocks noChangeArrowheads="1"/>
          </p:cNvSpPr>
          <p:nvPr/>
        </p:nvSpPr>
        <p:spPr bwMode="auto">
          <a:xfrm>
            <a:off x="1752600" y="3838576"/>
            <a:ext cx="8686800" cy="222726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For five channels, we need at least four guard bands. This means that the required bandwidth is at least </a:t>
            </a:r>
          </a:p>
          <a:p>
            <a:pPr algn="ctr"/>
            <a:r>
              <a:rPr lang="en-US" altLang="en-US" sz="2800" i="1">
                <a:solidFill>
                  <a:schemeClr val="hlink"/>
                </a:solidFill>
                <a:latin typeface="Times" panose="02020603050405020304" pitchFamily="18" charset="0"/>
              </a:rPr>
              <a:t>5 × 100 + 4 × 10 = 540 kHz,</a:t>
            </a:r>
            <a:r>
              <a:rPr lang="en-US" altLang="en-US" sz="2800" i="1">
                <a:latin typeface="Times" panose="02020603050405020304" pitchFamily="18" charset="0"/>
              </a:rPr>
              <a:t> </a:t>
            </a:r>
          </a:p>
          <a:p>
            <a:pPr algn="just"/>
            <a:r>
              <a:rPr lang="en-US" altLang="en-US" sz="2800" i="1">
                <a:latin typeface="Times" panose="02020603050405020304" pitchFamily="18" charset="0"/>
              </a:rPr>
              <a:t>as shown in Figure 6.7.</a:t>
            </a:r>
          </a:p>
        </p:txBody>
      </p:sp>
      <p:sp>
        <p:nvSpPr>
          <p:cNvPr id="29707" name="Rectangle 12"/>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6.2</a:t>
            </a:r>
          </a:p>
        </p:txBody>
      </p:sp>
    </p:spTree>
    <p:extLst>
      <p:ext uri="{BB962C8B-B14F-4D97-AF65-F5344CB8AC3E}">
        <p14:creationId xmlns:p14="http://schemas.microsoft.com/office/powerpoint/2010/main" xmlns="" val="5390569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174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1748" name="Text Box 4"/>
          <p:cNvSpPr txBox="1">
            <a:spLocks noChangeArrowheads="1"/>
          </p:cNvSpPr>
          <p:nvPr/>
        </p:nvSpPr>
        <p:spPr bwMode="auto">
          <a:xfrm>
            <a:off x="1828800" y="762000"/>
            <a:ext cx="2967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6.7  </a:t>
            </a:r>
            <a:r>
              <a:rPr lang="en-US" altLang="en-US" sz="2000" i="1">
                <a:latin typeface="Times New Roman" panose="02020603050405020304" pitchFamily="18" charset="0"/>
              </a:rPr>
              <a:t>Example 6.2</a:t>
            </a:r>
          </a:p>
        </p:txBody>
      </p:sp>
      <p:sp>
        <p:nvSpPr>
          <p:cNvPr id="3174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175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2614614"/>
            <a:ext cx="7696200" cy="2338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847739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36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3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 name="Text Box 4"/>
          <p:cNvSpPr txBox="1">
            <a:spLocks noChangeArrowheads="1"/>
          </p:cNvSpPr>
          <p:nvPr/>
        </p:nvSpPr>
        <p:spPr bwMode="auto">
          <a:xfrm>
            <a:off x="2730367" y="712625"/>
            <a:ext cx="705128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2. Wavelength Division Multiplexing (WDM)</a:t>
            </a:r>
          </a:p>
        </p:txBody>
      </p:sp>
      <p:sp>
        <p:nvSpPr>
          <p:cNvPr id="10" name="Rectangle 11"/>
          <p:cNvSpPr>
            <a:spLocks noChangeArrowheads="1"/>
          </p:cNvSpPr>
          <p:nvPr/>
        </p:nvSpPr>
        <p:spPr bwMode="auto">
          <a:xfrm>
            <a:off x="2057400" y="4944192"/>
            <a:ext cx="8077200" cy="954107"/>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dirty="0">
                <a:latin typeface="Times New Roman" panose="02020603050405020304" pitchFamily="18" charset="0"/>
                <a:cs typeface="Times New Roman" panose="02020603050405020304" pitchFamily="18" charset="0"/>
              </a:rPr>
              <a:t>WDM is an analog multiplexing technique to combine optical signals.</a:t>
            </a:r>
          </a:p>
        </p:txBody>
      </p:sp>
      <p:sp>
        <p:nvSpPr>
          <p:cNvPr id="9" name="Text Box 4"/>
          <p:cNvSpPr txBox="1">
            <a:spLocks noChangeArrowheads="1"/>
          </p:cNvSpPr>
          <p:nvPr/>
        </p:nvSpPr>
        <p:spPr bwMode="auto">
          <a:xfrm>
            <a:off x="3429000" y="3850003"/>
            <a:ext cx="533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6.10  </a:t>
            </a:r>
            <a:r>
              <a:rPr lang="en-US" altLang="en-US" sz="2000" i="1" dirty="0">
                <a:latin typeface="Times New Roman" panose="02020603050405020304" pitchFamily="18" charset="0"/>
              </a:rPr>
              <a:t>Wavelength-division multiplexing</a:t>
            </a:r>
          </a:p>
        </p:txBody>
      </p:sp>
      <p:pic>
        <p:nvPicPr>
          <p:cNvPr id="1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87563" y="1567178"/>
            <a:ext cx="8016875" cy="228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416033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403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4036" name="Text Box 4"/>
          <p:cNvSpPr txBox="1">
            <a:spLocks noChangeArrowheads="1"/>
          </p:cNvSpPr>
          <p:nvPr/>
        </p:nvSpPr>
        <p:spPr bwMode="auto">
          <a:xfrm>
            <a:off x="1828801" y="762000"/>
            <a:ext cx="84185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6.11  </a:t>
            </a:r>
            <a:r>
              <a:rPr lang="en-US" altLang="en-US" sz="2000" i="1">
                <a:latin typeface="Times New Roman" panose="02020603050405020304" pitchFamily="18" charset="0"/>
              </a:rPr>
              <a:t>Prisms in wavelength-division multiplexing and demultiplexing</a:t>
            </a:r>
          </a:p>
        </p:txBody>
      </p:sp>
      <p:sp>
        <p:nvSpPr>
          <p:cNvPr id="4403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403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0" y="2743201"/>
            <a:ext cx="8401050" cy="193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943141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608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6084" name="Text Box 4"/>
          <p:cNvSpPr txBox="1">
            <a:spLocks noChangeArrowheads="1"/>
          </p:cNvSpPr>
          <p:nvPr/>
        </p:nvSpPr>
        <p:spPr bwMode="auto">
          <a:xfrm>
            <a:off x="4610638" y="4572000"/>
            <a:ext cx="23733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6.12  </a:t>
            </a:r>
            <a:r>
              <a:rPr lang="en-US" altLang="en-US" sz="2000" i="1">
                <a:latin typeface="Times New Roman" panose="02020603050405020304" pitchFamily="18" charset="0"/>
              </a:rPr>
              <a:t>TDM</a:t>
            </a:r>
          </a:p>
        </p:txBody>
      </p:sp>
      <p:sp>
        <p:nvSpPr>
          <p:cNvPr id="46085" name="Line 5"/>
          <p:cNvSpPr>
            <a:spLocks noChangeShapeType="1"/>
          </p:cNvSpPr>
          <p:nvPr/>
        </p:nvSpPr>
        <p:spPr bwMode="auto">
          <a:xfrm>
            <a:off x="1714500" y="671204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58342" y="1453357"/>
            <a:ext cx="7980362" cy="3036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3143172" y="712625"/>
            <a:ext cx="590565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3. Time Division </a:t>
            </a:r>
            <a:r>
              <a:rPr lang="en-US" altLang="en-US" sz="2800" b="1" baseline="0" dirty="0"/>
              <a:t>Multiplexing </a:t>
            </a:r>
            <a:r>
              <a:rPr lang="en-US" altLang="en-US" sz="2800" b="1" baseline="0" dirty="0" smtClean="0"/>
              <a:t>(TDM</a:t>
            </a:r>
            <a:r>
              <a:rPr lang="en-US" altLang="en-US" sz="2800" b="1" baseline="0" dirty="0"/>
              <a:t>)</a:t>
            </a:r>
          </a:p>
        </p:txBody>
      </p:sp>
      <p:sp>
        <p:nvSpPr>
          <p:cNvPr id="8" name="Rectangle 11"/>
          <p:cNvSpPr>
            <a:spLocks noChangeArrowheads="1"/>
          </p:cNvSpPr>
          <p:nvPr/>
        </p:nvSpPr>
        <p:spPr bwMode="auto">
          <a:xfrm>
            <a:off x="2057400" y="5170869"/>
            <a:ext cx="8077200" cy="1384995"/>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dirty="0" smtClean="0">
                <a:latin typeface="Times New Roman" panose="02020603050405020304" pitchFamily="18" charset="0"/>
                <a:cs typeface="Times New Roman" panose="02020603050405020304" pitchFamily="18" charset="0"/>
              </a:rPr>
              <a:t>TDM </a:t>
            </a:r>
            <a:r>
              <a:rPr lang="en-US" altLang="en-US" sz="2800" dirty="0">
                <a:latin typeface="Times New Roman" panose="02020603050405020304" pitchFamily="18" charset="0"/>
                <a:cs typeface="Times New Roman" panose="02020603050405020304" pitchFamily="18" charset="0"/>
              </a:rPr>
              <a:t>is a digital multiplexing technique for combining several low-rate </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channels into one high-rate one.</a:t>
            </a:r>
          </a:p>
        </p:txBody>
      </p:sp>
    </p:spTree>
    <p:extLst>
      <p:ext uri="{BB962C8B-B14F-4D97-AF65-F5344CB8AC3E}">
        <p14:creationId xmlns:p14="http://schemas.microsoft.com/office/powerpoint/2010/main" xmlns="" val="18966844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1398522402"/>
              </p:ext>
            </p:extLst>
          </p:nvPr>
        </p:nvGraphicFramePr>
        <p:xfrm>
          <a:off x="1656567" y="1028700"/>
          <a:ext cx="999744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8575443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2"/>
          <p:cNvSpPr>
            <a:spLocks noChangeShapeType="1"/>
          </p:cNvSpPr>
          <p:nvPr/>
        </p:nvSpPr>
        <p:spPr bwMode="auto">
          <a:xfrm>
            <a:off x="17145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0179" name="Line 3"/>
          <p:cNvSpPr>
            <a:spLocks noChangeShapeType="1"/>
          </p:cNvSpPr>
          <p:nvPr/>
        </p:nvSpPr>
        <p:spPr bwMode="auto">
          <a:xfrm>
            <a:off x="17145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0180" name="Text Box 4"/>
          <p:cNvSpPr txBox="1">
            <a:spLocks noChangeArrowheads="1"/>
          </p:cNvSpPr>
          <p:nvPr/>
        </p:nvSpPr>
        <p:spPr bwMode="auto">
          <a:xfrm>
            <a:off x="3101181" y="4560886"/>
            <a:ext cx="59896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6.13  </a:t>
            </a:r>
            <a:r>
              <a:rPr lang="en-US" altLang="en-US" sz="2000" i="1" dirty="0">
                <a:latin typeface="Times New Roman" panose="02020603050405020304" pitchFamily="18" charset="0"/>
              </a:rPr>
              <a:t>Synchronous time-division multiplexing</a:t>
            </a:r>
          </a:p>
        </p:txBody>
      </p:sp>
      <p:sp>
        <p:nvSpPr>
          <p:cNvPr id="50181" name="Line 5"/>
          <p:cNvSpPr>
            <a:spLocks noChangeShapeType="1"/>
          </p:cNvSpPr>
          <p:nvPr/>
        </p:nvSpPr>
        <p:spPr bwMode="auto">
          <a:xfrm>
            <a:off x="1714500" y="6493095"/>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018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19300" y="1447800"/>
            <a:ext cx="8153400" cy="3036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714500" y="762817"/>
            <a:ext cx="702397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3.1 Synchronous Time Division </a:t>
            </a:r>
            <a:r>
              <a:rPr lang="en-US" altLang="en-US" sz="2400" b="1" baseline="0" dirty="0"/>
              <a:t>Multiplexing </a:t>
            </a:r>
            <a:r>
              <a:rPr lang="en-US" altLang="en-US" sz="2400" b="1" baseline="0" dirty="0" smtClean="0"/>
              <a:t>(TDM</a:t>
            </a:r>
            <a:r>
              <a:rPr lang="en-US" altLang="en-US" sz="2400" b="1" baseline="0" dirty="0"/>
              <a:t>)</a:t>
            </a:r>
          </a:p>
        </p:txBody>
      </p:sp>
      <p:sp>
        <p:nvSpPr>
          <p:cNvPr id="8" name="Rectangle 11"/>
          <p:cNvSpPr>
            <a:spLocks noChangeArrowheads="1"/>
          </p:cNvSpPr>
          <p:nvPr/>
        </p:nvSpPr>
        <p:spPr bwMode="auto">
          <a:xfrm>
            <a:off x="2057400" y="5185513"/>
            <a:ext cx="8077200" cy="1200329"/>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400">
                <a:latin typeface="Times New Roman" panose="02020603050405020304" pitchFamily="18" charset="0"/>
                <a:cs typeface="Times New Roman" panose="02020603050405020304" pitchFamily="18" charset="0"/>
              </a:rPr>
              <a:t>In synchronous TDM, the data rate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of the link is </a:t>
            </a:r>
            <a:r>
              <a:rPr lang="en-US" altLang="en-US" sz="2400" i="1">
                <a:latin typeface="Times New Roman" panose="02020603050405020304" pitchFamily="18" charset="0"/>
                <a:cs typeface="Times New Roman" panose="02020603050405020304" pitchFamily="18" charset="0"/>
              </a:rPr>
              <a:t>n</a:t>
            </a:r>
            <a:r>
              <a:rPr lang="en-US" altLang="en-US" sz="2400">
                <a:latin typeface="Times New Roman" panose="02020603050405020304" pitchFamily="18" charset="0"/>
                <a:cs typeface="Times New Roman" panose="02020603050405020304" pitchFamily="18" charset="0"/>
              </a:rPr>
              <a:t> times faster, and the unit duration is </a:t>
            </a:r>
            <a:r>
              <a:rPr lang="en-US" altLang="en-US" sz="2400" i="1">
                <a:latin typeface="Times New Roman" panose="02020603050405020304" pitchFamily="18" charset="0"/>
                <a:cs typeface="Times New Roman" panose="02020603050405020304" pitchFamily="18" charset="0"/>
              </a:rPr>
              <a:t>n</a:t>
            </a:r>
            <a:r>
              <a:rPr lang="en-US" altLang="en-US" sz="2400">
                <a:latin typeface="Times New Roman" panose="02020603050405020304" pitchFamily="18" charset="0"/>
                <a:cs typeface="Times New Roman" panose="02020603050405020304" pitchFamily="18" charset="0"/>
              </a:rPr>
              <a:t> times shorter.</a:t>
            </a:r>
          </a:p>
        </p:txBody>
      </p:sp>
    </p:spTree>
    <p:extLst>
      <p:ext uri="{BB962C8B-B14F-4D97-AF65-F5344CB8AC3E}">
        <p14:creationId xmlns:p14="http://schemas.microsoft.com/office/powerpoint/2010/main" xmlns="" val="39299281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81" name="Rectangle 10"/>
          <p:cNvSpPr>
            <a:spLocks noChangeArrowheads="1"/>
          </p:cNvSpPr>
          <p:nvPr/>
        </p:nvSpPr>
        <p:spPr bwMode="auto">
          <a:xfrm>
            <a:off x="1752600" y="1143001"/>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In Figure 6.13, the data rate for each input connection is 3 kbps. If 1 bit at a time is multiplexed (a unit is 1 bit), what is the duration of (</a:t>
            </a:r>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each input slot, (</a:t>
            </a:r>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each output slot, and (</a:t>
            </a:r>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each frame?</a:t>
            </a:r>
          </a:p>
        </p:txBody>
      </p:sp>
      <p:sp>
        <p:nvSpPr>
          <p:cNvPr id="54282" name="Rectangle 11"/>
          <p:cNvSpPr>
            <a:spLocks noChangeArrowheads="1"/>
          </p:cNvSpPr>
          <p:nvPr/>
        </p:nvSpPr>
        <p:spPr bwMode="auto">
          <a:xfrm>
            <a:off x="1752600" y="3352800"/>
            <a:ext cx="8686800" cy="26543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We can answer the questions as follows: </a:t>
            </a:r>
          </a:p>
          <a:p>
            <a:r>
              <a:rPr lang="en-US" altLang="en-US" sz="2800" i="1">
                <a:solidFill>
                  <a:schemeClr val="hlink"/>
                </a:solidFill>
                <a:latin typeface="Times" panose="02020603050405020304" pitchFamily="18" charset="0"/>
              </a:rPr>
              <a:t>a.</a:t>
            </a:r>
            <a:r>
              <a:rPr lang="en-US" altLang="en-US" sz="2800" i="1">
                <a:latin typeface="Times" panose="02020603050405020304" pitchFamily="18" charset="0"/>
              </a:rPr>
              <a:t>  The data rate of each input connection is 1 kbps. This means that the bit duration is 1/1000 s or 1 ms. The duration of the input time slot is 1 ms (same as bit duration).</a:t>
            </a:r>
          </a:p>
        </p:txBody>
      </p:sp>
      <p:sp>
        <p:nvSpPr>
          <p:cNvPr id="54283" name="Rectangle 12"/>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6.5</a:t>
            </a:r>
          </a:p>
        </p:txBody>
      </p:sp>
    </p:spTree>
    <p:extLst>
      <p:ext uri="{BB962C8B-B14F-4D97-AF65-F5344CB8AC3E}">
        <p14:creationId xmlns:p14="http://schemas.microsoft.com/office/powerpoint/2010/main" xmlns="" val="6323839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6329" name="Rectangle 10"/>
          <p:cNvSpPr>
            <a:spLocks noChangeArrowheads="1"/>
          </p:cNvSpPr>
          <p:nvPr/>
        </p:nvSpPr>
        <p:spPr bwMode="auto">
          <a:xfrm>
            <a:off x="1752600" y="1219201"/>
            <a:ext cx="8686800" cy="393541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endParaRPr lang="en-US" altLang="en-US" sz="2800" i="1">
              <a:latin typeface="Times" panose="02020603050405020304" pitchFamily="18" charset="0"/>
            </a:endParaRPr>
          </a:p>
          <a:p>
            <a:r>
              <a:rPr lang="en-US" altLang="en-US" sz="2800" i="1">
                <a:solidFill>
                  <a:schemeClr val="hlink"/>
                </a:solidFill>
                <a:latin typeface="Times" panose="02020603050405020304" pitchFamily="18" charset="0"/>
              </a:rPr>
              <a:t>b.</a:t>
            </a:r>
            <a:r>
              <a:rPr lang="en-US" altLang="en-US" sz="2800" i="1">
                <a:latin typeface="Times" panose="02020603050405020304" pitchFamily="18" charset="0"/>
              </a:rPr>
              <a:t>  The duration of each output time slot is one-third of the input time slot. This means that the duration of the output time slot is 1/3 ms.</a:t>
            </a:r>
          </a:p>
          <a:p>
            <a:endParaRPr lang="en-US" altLang="en-US" sz="2800" i="1">
              <a:latin typeface="Times" panose="02020603050405020304" pitchFamily="18" charset="0"/>
            </a:endParaRPr>
          </a:p>
          <a:p>
            <a:r>
              <a:rPr lang="en-US" altLang="en-US" sz="2800" i="1">
                <a:solidFill>
                  <a:schemeClr val="hlink"/>
                </a:solidFill>
                <a:latin typeface="Times" panose="02020603050405020304" pitchFamily="18" charset="0"/>
              </a:rPr>
              <a:t>c.</a:t>
            </a:r>
            <a:r>
              <a:rPr lang="en-US" altLang="en-US" sz="2800" i="1">
                <a:latin typeface="Times" panose="02020603050405020304" pitchFamily="18" charset="0"/>
              </a:rPr>
              <a:t> Each frame carries three output time slots. So the duration of a frame is 3 × 1/3 ms, or 1 ms. The duration of a frame is the same as the duration of an input unit.</a:t>
            </a:r>
          </a:p>
        </p:txBody>
      </p:sp>
      <p:sp>
        <p:nvSpPr>
          <p:cNvPr id="56330" name="Rectangle 11"/>
          <p:cNvSpPr>
            <a:spLocks noChangeArrowheads="1"/>
          </p:cNvSpPr>
          <p:nvPr/>
        </p:nvSpPr>
        <p:spPr bwMode="auto">
          <a:xfrm>
            <a:off x="2590801" y="0"/>
            <a:ext cx="48498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6.5 (continued)</a:t>
            </a:r>
          </a:p>
        </p:txBody>
      </p:sp>
    </p:spTree>
    <p:extLst>
      <p:ext uri="{BB962C8B-B14F-4D97-AF65-F5344CB8AC3E}">
        <p14:creationId xmlns:p14="http://schemas.microsoft.com/office/powerpoint/2010/main" xmlns="" val="6694427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514899" y="355644"/>
            <a:ext cx="10385180" cy="6341370"/>
          </a:xfrm>
        </p:spPr>
        <p:txBody>
          <a:bodyPr>
            <a:normAutofit/>
          </a:bodyPr>
          <a:lstStyle/>
          <a:p>
            <a:r>
              <a:rPr lang="en-US" u="sng" dirty="0" smtClean="0"/>
              <a:t>Wavelength: </a:t>
            </a:r>
          </a:p>
          <a:p>
            <a:r>
              <a:rPr lang="en-US" dirty="0" smtClean="0"/>
              <a:t>It is another characteristic of a signal traveling through a transmission medium.</a:t>
            </a:r>
          </a:p>
          <a:p>
            <a:r>
              <a:rPr lang="en-US" dirty="0" smtClean="0"/>
              <a:t>It binds the period or the frequency of a simple wave to the propagation speed of the medium.</a:t>
            </a:r>
            <a:endParaRPr lang="en-US" dirty="0"/>
          </a:p>
        </p:txBody>
      </p:sp>
    </p:spTree>
    <p:extLst>
      <p:ext uri="{BB962C8B-B14F-4D97-AF65-F5344CB8AC3E}">
        <p14:creationId xmlns:p14="http://schemas.microsoft.com/office/powerpoint/2010/main" xmlns="" val="41642107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8377" name="Rectangle 9"/>
          <p:cNvSpPr>
            <a:spLocks noChangeArrowheads="1"/>
          </p:cNvSpPr>
          <p:nvPr/>
        </p:nvSpPr>
        <p:spPr bwMode="auto">
          <a:xfrm>
            <a:off x="1752600" y="1095376"/>
            <a:ext cx="86868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Figure 6.14 shows synchronous TDM with a data stream for each input and one data stream for the output. The unit of data is 1 bit. Find (</a:t>
            </a:r>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the input bit duration, (</a:t>
            </a:r>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the output bit duration, (</a:t>
            </a:r>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the output bit rate, and (</a:t>
            </a:r>
            <a:r>
              <a:rPr lang="en-US" altLang="en-US" sz="2800" i="1">
                <a:solidFill>
                  <a:schemeClr val="hlink"/>
                </a:solidFill>
                <a:latin typeface="Times New Roman" panose="02020603050405020304" pitchFamily="18" charset="0"/>
              </a:rPr>
              <a:t>d</a:t>
            </a:r>
            <a:r>
              <a:rPr lang="en-US" altLang="en-US" sz="2800" i="1">
                <a:latin typeface="Times New Roman" panose="02020603050405020304" pitchFamily="18" charset="0"/>
              </a:rPr>
              <a:t>) the output frame rate.</a:t>
            </a:r>
          </a:p>
        </p:txBody>
      </p:sp>
      <p:sp>
        <p:nvSpPr>
          <p:cNvPr id="58378" name="Rectangle 10"/>
          <p:cNvSpPr>
            <a:spLocks noChangeArrowheads="1"/>
          </p:cNvSpPr>
          <p:nvPr/>
        </p:nvSpPr>
        <p:spPr bwMode="auto">
          <a:xfrm>
            <a:off x="1752600" y="3287714"/>
            <a:ext cx="8686800" cy="30813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We can answer the questions as follows:</a:t>
            </a:r>
          </a:p>
          <a:p>
            <a:pPr algn="just"/>
            <a:r>
              <a:rPr lang="en-US" altLang="en-US" sz="2800" i="1">
                <a:solidFill>
                  <a:schemeClr val="hlink"/>
                </a:solidFill>
                <a:latin typeface="Times" panose="02020603050405020304" pitchFamily="18" charset="0"/>
              </a:rPr>
              <a:t>a.</a:t>
            </a:r>
            <a:r>
              <a:rPr lang="en-US" altLang="en-US" sz="2800" i="1">
                <a:latin typeface="Times" panose="02020603050405020304" pitchFamily="18" charset="0"/>
              </a:rPr>
              <a:t> The input bit duration is the inverse of the bit rate: </a:t>
            </a:r>
            <a:br>
              <a:rPr lang="en-US" altLang="en-US" sz="2800" i="1">
                <a:latin typeface="Times" panose="02020603050405020304" pitchFamily="18" charset="0"/>
              </a:rPr>
            </a:br>
            <a:r>
              <a:rPr lang="en-US" altLang="en-US" sz="2800" i="1">
                <a:latin typeface="Times" panose="02020603050405020304" pitchFamily="18" charset="0"/>
              </a:rPr>
              <a:t>1/1 Mbps = 1 μs.</a:t>
            </a:r>
          </a:p>
          <a:p>
            <a:pPr algn="just">
              <a:buFontTx/>
              <a:buAutoNum type="alphaLcPeriod"/>
            </a:pPr>
            <a:endParaRPr lang="en-US" altLang="en-US" sz="2800" i="1">
              <a:latin typeface="Times" panose="02020603050405020304" pitchFamily="18" charset="0"/>
            </a:endParaRPr>
          </a:p>
          <a:p>
            <a:pPr algn="just"/>
            <a:r>
              <a:rPr lang="en-US" altLang="en-US" sz="2800" i="1">
                <a:solidFill>
                  <a:schemeClr val="hlink"/>
                </a:solidFill>
                <a:latin typeface="Times" panose="02020603050405020304" pitchFamily="18" charset="0"/>
              </a:rPr>
              <a:t>b.</a:t>
            </a:r>
            <a:r>
              <a:rPr lang="en-US" altLang="en-US" sz="2800" i="1">
                <a:latin typeface="Times" panose="02020603050405020304" pitchFamily="18" charset="0"/>
              </a:rPr>
              <a:t> The output bit duration is one-fourth of the input bit duration, or ¼ μs.</a:t>
            </a:r>
          </a:p>
        </p:txBody>
      </p:sp>
      <p:sp>
        <p:nvSpPr>
          <p:cNvPr id="58379" name="Rectangle 11"/>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6.6</a:t>
            </a:r>
          </a:p>
        </p:txBody>
      </p:sp>
    </p:spTree>
    <p:extLst>
      <p:ext uri="{BB962C8B-B14F-4D97-AF65-F5344CB8AC3E}">
        <p14:creationId xmlns:p14="http://schemas.microsoft.com/office/powerpoint/2010/main" xmlns="" val="2518115153"/>
      </p:ext>
    </p:extLst>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1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5" name="Rectangle 10"/>
          <p:cNvSpPr>
            <a:spLocks noChangeArrowheads="1"/>
          </p:cNvSpPr>
          <p:nvPr/>
        </p:nvSpPr>
        <p:spPr bwMode="auto">
          <a:xfrm>
            <a:off x="1752600" y="1295401"/>
            <a:ext cx="8686800" cy="52165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panose="02020603050405020304" pitchFamily="18" charset="0"/>
              </a:rPr>
              <a:t>c.</a:t>
            </a:r>
            <a:r>
              <a:rPr lang="en-US" altLang="en-US" sz="2800" i="1">
                <a:latin typeface="Times" panose="02020603050405020304" pitchFamily="18" charset="0"/>
              </a:rPr>
              <a:t>  The output bit rate is the inverse of the output bit duration or 1/(4μs) or 4 Mbps. This can also be deduced from the fact that the output rate is 4 times as fast as any input rate; so the output rate = 4 × 1 Mbps = 4 Mbps. </a:t>
            </a:r>
            <a:br>
              <a:rPr lang="en-US" altLang="en-US" sz="2800" i="1">
                <a:latin typeface="Times" panose="02020603050405020304" pitchFamily="18" charset="0"/>
              </a:rPr>
            </a:br>
            <a:endParaRPr lang="en-US" altLang="en-US" sz="2800" i="1">
              <a:latin typeface="Times" panose="02020603050405020304" pitchFamily="18" charset="0"/>
            </a:endParaRPr>
          </a:p>
          <a:p>
            <a:r>
              <a:rPr lang="en-US" altLang="en-US" sz="2800" i="1">
                <a:solidFill>
                  <a:schemeClr val="hlink"/>
                </a:solidFill>
                <a:latin typeface="Times" panose="02020603050405020304" pitchFamily="18" charset="0"/>
              </a:rPr>
              <a:t>d.</a:t>
            </a:r>
            <a:r>
              <a:rPr lang="en-US" altLang="en-US" sz="2800" i="1">
                <a:latin typeface="Times" panose="02020603050405020304" pitchFamily="18" charset="0"/>
              </a:rPr>
              <a:t> The frame rate is always the same as any input rate. So the frame rate is 1,000,000 frames per second. Because we are sending 4 bits in each frame, we can verify the result of the previous question by multiplying the frame rate by the number of bits per frame.</a:t>
            </a:r>
          </a:p>
        </p:txBody>
      </p:sp>
      <p:sp>
        <p:nvSpPr>
          <p:cNvPr id="60426" name="Rectangle 11"/>
          <p:cNvSpPr>
            <a:spLocks noChangeArrowheads="1"/>
          </p:cNvSpPr>
          <p:nvPr/>
        </p:nvSpPr>
        <p:spPr bwMode="auto">
          <a:xfrm>
            <a:off x="2590801" y="0"/>
            <a:ext cx="48498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6.6 (continued)</a:t>
            </a:r>
          </a:p>
        </p:txBody>
      </p:sp>
    </p:spTree>
    <p:extLst>
      <p:ext uri="{BB962C8B-B14F-4D97-AF65-F5344CB8AC3E}">
        <p14:creationId xmlns:p14="http://schemas.microsoft.com/office/powerpoint/2010/main" xmlns="" val="1388729466"/>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246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2468" name="Text Box 4"/>
          <p:cNvSpPr txBox="1">
            <a:spLocks noChangeArrowheads="1"/>
          </p:cNvSpPr>
          <p:nvPr/>
        </p:nvSpPr>
        <p:spPr bwMode="auto">
          <a:xfrm>
            <a:off x="1828800" y="762000"/>
            <a:ext cx="31194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6.14  </a:t>
            </a:r>
            <a:r>
              <a:rPr lang="en-US" altLang="en-US" sz="2000" i="1">
                <a:latin typeface="Times New Roman" panose="02020603050405020304" pitchFamily="18" charset="0"/>
              </a:rPr>
              <a:t>Example 6.6</a:t>
            </a:r>
          </a:p>
        </p:txBody>
      </p:sp>
      <p:sp>
        <p:nvSpPr>
          <p:cNvPr id="624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247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12900" y="2514600"/>
            <a:ext cx="8902700"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0209783"/>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1" name="Rectangle 10"/>
          <p:cNvSpPr>
            <a:spLocks noChangeArrowheads="1"/>
          </p:cNvSpPr>
          <p:nvPr/>
        </p:nvSpPr>
        <p:spPr bwMode="auto">
          <a:xfrm>
            <a:off x="1752600" y="1219201"/>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Four 1-kbps connections are multiplexed together. A unit is 1 bit. Find (</a:t>
            </a:r>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the duration of 1 bit before multiplexing, (</a:t>
            </a:r>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the transmission rate of the link, (</a:t>
            </a:r>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the duration of a time slot, and (</a:t>
            </a:r>
            <a:r>
              <a:rPr lang="en-US" altLang="en-US" sz="2800" i="1">
                <a:solidFill>
                  <a:schemeClr val="hlink"/>
                </a:solidFill>
                <a:latin typeface="Times New Roman" panose="02020603050405020304" pitchFamily="18" charset="0"/>
              </a:rPr>
              <a:t>d</a:t>
            </a:r>
            <a:r>
              <a:rPr lang="en-US" altLang="en-US" sz="2800" i="1">
                <a:latin typeface="Times New Roman" panose="02020603050405020304" pitchFamily="18" charset="0"/>
              </a:rPr>
              <a:t>) the duration of a frame.</a:t>
            </a:r>
          </a:p>
        </p:txBody>
      </p:sp>
      <p:sp>
        <p:nvSpPr>
          <p:cNvPr id="64522" name="Rectangle 11"/>
          <p:cNvSpPr>
            <a:spLocks noChangeArrowheads="1"/>
          </p:cNvSpPr>
          <p:nvPr/>
        </p:nvSpPr>
        <p:spPr bwMode="auto">
          <a:xfrm>
            <a:off x="1752600" y="3243264"/>
            <a:ext cx="8686800" cy="30813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We can answer the questions as follows:</a:t>
            </a:r>
          </a:p>
          <a:p>
            <a:pPr algn="just"/>
            <a:r>
              <a:rPr lang="en-US" altLang="en-US" sz="2800" i="1">
                <a:solidFill>
                  <a:schemeClr val="hlink"/>
                </a:solidFill>
                <a:latin typeface="Times" panose="02020603050405020304" pitchFamily="18" charset="0"/>
              </a:rPr>
              <a:t>a</a:t>
            </a:r>
            <a:r>
              <a:rPr lang="en-US" altLang="en-US" sz="2800" i="1">
                <a:latin typeface="Times" panose="02020603050405020304" pitchFamily="18" charset="0"/>
              </a:rPr>
              <a:t>.  The duration of 1 bit before multiplexing is 1 / 1 kbps, or 0.001 s (1 ms).</a:t>
            </a:r>
          </a:p>
          <a:p>
            <a:pPr algn="just"/>
            <a:endParaRPr lang="en-US" altLang="en-US" sz="2800" i="1">
              <a:latin typeface="Times" panose="02020603050405020304" pitchFamily="18" charset="0"/>
            </a:endParaRPr>
          </a:p>
          <a:p>
            <a:pPr algn="just"/>
            <a:r>
              <a:rPr lang="en-US" altLang="en-US" sz="2800" i="1">
                <a:solidFill>
                  <a:schemeClr val="hlink"/>
                </a:solidFill>
                <a:latin typeface="Times" panose="02020603050405020304" pitchFamily="18" charset="0"/>
              </a:rPr>
              <a:t>b.</a:t>
            </a:r>
            <a:r>
              <a:rPr lang="en-US" altLang="en-US" sz="2800" i="1">
                <a:latin typeface="Times" panose="02020603050405020304" pitchFamily="18" charset="0"/>
              </a:rPr>
              <a:t> The rate of the link is 4 times the rate of a connection, or 4 kbps.</a:t>
            </a:r>
          </a:p>
        </p:txBody>
      </p:sp>
      <p:sp>
        <p:nvSpPr>
          <p:cNvPr id="64523" name="Rectangle 12"/>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6.7</a:t>
            </a:r>
          </a:p>
        </p:txBody>
      </p:sp>
    </p:spTree>
    <p:extLst>
      <p:ext uri="{BB962C8B-B14F-4D97-AF65-F5344CB8AC3E}">
        <p14:creationId xmlns:p14="http://schemas.microsoft.com/office/powerpoint/2010/main" xmlns="" val="1259122195"/>
      </p:ext>
    </p:extLst>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6569" name="Rectangle 10"/>
          <p:cNvSpPr>
            <a:spLocks noChangeArrowheads="1"/>
          </p:cNvSpPr>
          <p:nvPr/>
        </p:nvSpPr>
        <p:spPr bwMode="auto">
          <a:xfrm>
            <a:off x="1752600" y="1524000"/>
            <a:ext cx="8686800" cy="4789488"/>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panose="02020603050405020304" pitchFamily="18" charset="0"/>
              </a:rPr>
              <a:t>c.</a:t>
            </a:r>
            <a:r>
              <a:rPr lang="en-US" altLang="en-US" sz="2800" i="1">
                <a:latin typeface="Times" panose="02020603050405020304" pitchFamily="18" charset="0"/>
              </a:rPr>
              <a:t> The duration of each time slot is one-fourth of the duration of each bit before multiplexing, or 1/4 ms or 250 μs. Note that we can also calculate this from the data rate of the link, 4 kbps. The bit duration is the inverse of the data rate, or 1/4 kbps or 250 μs.</a:t>
            </a:r>
          </a:p>
          <a:p>
            <a:pPr algn="just"/>
            <a:endParaRPr lang="en-US" altLang="en-US" sz="2800" i="1">
              <a:latin typeface="Times" panose="02020603050405020304" pitchFamily="18" charset="0"/>
            </a:endParaRPr>
          </a:p>
          <a:p>
            <a:pPr algn="just"/>
            <a:r>
              <a:rPr lang="en-US" altLang="en-US" sz="2800" i="1">
                <a:solidFill>
                  <a:schemeClr val="hlink"/>
                </a:solidFill>
                <a:latin typeface="Times" panose="02020603050405020304" pitchFamily="18" charset="0"/>
              </a:rPr>
              <a:t>d.</a:t>
            </a:r>
            <a:r>
              <a:rPr lang="en-US" altLang="en-US" sz="2800" i="1">
                <a:latin typeface="Times" panose="02020603050405020304" pitchFamily="18" charset="0"/>
              </a:rPr>
              <a:t>  The duration of a frame is always the same as the duration of a unit before multiplexing, or 1 ms. We can also calculate this in another way. Each frame in this case has four time slots. So the duration of a frame is 4 times 250 μs, or 1 ms.</a:t>
            </a:r>
          </a:p>
        </p:txBody>
      </p:sp>
      <p:sp>
        <p:nvSpPr>
          <p:cNvPr id="66570" name="Rectangle 11"/>
          <p:cNvSpPr>
            <a:spLocks noChangeArrowheads="1"/>
          </p:cNvSpPr>
          <p:nvPr/>
        </p:nvSpPr>
        <p:spPr bwMode="auto">
          <a:xfrm>
            <a:off x="2590801" y="0"/>
            <a:ext cx="48498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6.7 (continued)</a:t>
            </a:r>
          </a:p>
        </p:txBody>
      </p:sp>
    </p:spTree>
    <p:extLst>
      <p:ext uri="{BB962C8B-B14F-4D97-AF65-F5344CB8AC3E}">
        <p14:creationId xmlns:p14="http://schemas.microsoft.com/office/powerpoint/2010/main" xmlns="" val="1423952548"/>
      </p:ext>
    </p:extLst>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61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612" name="Text Box 4"/>
          <p:cNvSpPr txBox="1">
            <a:spLocks noChangeArrowheads="1"/>
          </p:cNvSpPr>
          <p:nvPr/>
        </p:nvSpPr>
        <p:spPr bwMode="auto">
          <a:xfrm>
            <a:off x="1828801" y="762000"/>
            <a:ext cx="30892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6.15  </a:t>
            </a:r>
            <a:r>
              <a:rPr lang="en-US" altLang="en-US" sz="2000" i="1">
                <a:latin typeface="Times New Roman" panose="02020603050405020304" pitchFamily="18" charset="0"/>
              </a:rPr>
              <a:t>Interleaving</a:t>
            </a:r>
          </a:p>
        </p:txBody>
      </p:sp>
      <p:sp>
        <p:nvSpPr>
          <p:cNvPr id="6861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614"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00200" y="2133600"/>
            <a:ext cx="8940800" cy="247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532122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5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0665" name="Rectangle 10"/>
          <p:cNvSpPr>
            <a:spLocks noChangeArrowheads="1"/>
          </p:cNvSpPr>
          <p:nvPr/>
        </p:nvSpPr>
        <p:spPr bwMode="auto">
          <a:xfrm>
            <a:off x="1752600" y="914401"/>
            <a:ext cx="86106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Four channels are multiplexed using TDM. If each channel sends 100 bytes /s and we multiplex 1 byte per channel, show the frame traveling on the link, the size of the frame, the duration of a frame, the frame rate, and the bit rate for the link.</a:t>
            </a:r>
          </a:p>
        </p:txBody>
      </p:sp>
      <p:sp>
        <p:nvSpPr>
          <p:cNvPr id="70666" name="Rectangle 11"/>
          <p:cNvSpPr>
            <a:spLocks noChangeArrowheads="1"/>
          </p:cNvSpPr>
          <p:nvPr/>
        </p:nvSpPr>
        <p:spPr bwMode="auto">
          <a:xfrm>
            <a:off x="1752600" y="3259139"/>
            <a:ext cx="8686800" cy="30813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The multiplexer is shown in Figure 6.16. Each frame carries 1 byte from each channel; the size of each frame, therefore, is 4 bytes, or 32 bits. Because each channel is sending 100 bytes/s and a frame carries 1 byte from each channel, the frame rate must be 100 frames per second. The bit rate is 100 × 32, or 3200 bps. </a:t>
            </a:r>
          </a:p>
        </p:txBody>
      </p:sp>
      <p:sp>
        <p:nvSpPr>
          <p:cNvPr id="70667" name="Rectangle 12"/>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6.8</a:t>
            </a:r>
          </a:p>
        </p:txBody>
      </p:sp>
    </p:spTree>
    <p:extLst>
      <p:ext uri="{BB962C8B-B14F-4D97-AF65-F5344CB8AC3E}">
        <p14:creationId xmlns:p14="http://schemas.microsoft.com/office/powerpoint/2010/main" xmlns="" val="2086081867"/>
      </p:ext>
    </p:extLst>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70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2708" name="Text Box 4"/>
          <p:cNvSpPr txBox="1">
            <a:spLocks noChangeArrowheads="1"/>
          </p:cNvSpPr>
          <p:nvPr/>
        </p:nvSpPr>
        <p:spPr bwMode="auto">
          <a:xfrm>
            <a:off x="1828800" y="762000"/>
            <a:ext cx="31194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6.16  </a:t>
            </a:r>
            <a:r>
              <a:rPr lang="en-US" altLang="en-US" sz="2000" i="1">
                <a:latin typeface="Times New Roman" panose="02020603050405020304" pitchFamily="18" charset="0"/>
              </a:rPr>
              <a:t>Example 6.8</a:t>
            </a:r>
          </a:p>
        </p:txBody>
      </p:sp>
      <p:sp>
        <p:nvSpPr>
          <p:cNvPr id="7270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271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1" y="2684464"/>
            <a:ext cx="7688263" cy="2116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1545578"/>
      </p:ext>
    </p:extLst>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6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61" name="Rectangle 9"/>
          <p:cNvSpPr>
            <a:spLocks noChangeArrowheads="1"/>
          </p:cNvSpPr>
          <p:nvPr/>
        </p:nvSpPr>
        <p:spPr bwMode="auto">
          <a:xfrm>
            <a:off x="1752600" y="1219201"/>
            <a:ext cx="8610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A multiplexer combines four 100-kbps channels using a time slot of 2 bits. Show the output with four arbitrary inputs. What is the frame rate? What is the frame duration? What is the bit rate? What is the bit duration?</a:t>
            </a:r>
          </a:p>
        </p:txBody>
      </p:sp>
      <p:sp>
        <p:nvSpPr>
          <p:cNvPr id="74762" name="Rectangle 10"/>
          <p:cNvSpPr>
            <a:spLocks noChangeArrowheads="1"/>
          </p:cNvSpPr>
          <p:nvPr/>
        </p:nvSpPr>
        <p:spPr bwMode="auto">
          <a:xfrm>
            <a:off x="1752600" y="3411539"/>
            <a:ext cx="8686800" cy="30813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Figure 6.17 shows the output for four arbitrary inputs. The link carries 50,000 frames per second. The frame duration is therefore 1/50,000 s or 20 μs. The frame rate is 50,000 frames per second, and each frame carries 8 bits; the bit rate is 50,000 × 8 = 400,000 bits or 400 kbps. The bit duration is 1/400,000 s, or 2.5 μs. </a:t>
            </a:r>
          </a:p>
        </p:txBody>
      </p:sp>
      <p:sp>
        <p:nvSpPr>
          <p:cNvPr id="74763" name="Rectangle 11"/>
          <p:cNvSpPr>
            <a:spLocks noChangeArrowheads="1"/>
          </p:cNvSpPr>
          <p:nvPr/>
        </p:nvSpPr>
        <p:spPr bwMode="auto">
          <a:xfrm>
            <a:off x="2590801" y="0"/>
            <a:ext cx="2530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6.9</a:t>
            </a:r>
          </a:p>
        </p:txBody>
      </p:sp>
    </p:spTree>
    <p:extLst>
      <p:ext uri="{BB962C8B-B14F-4D97-AF65-F5344CB8AC3E}">
        <p14:creationId xmlns:p14="http://schemas.microsoft.com/office/powerpoint/2010/main" xmlns="" val="3580358233"/>
      </p:ext>
    </p:extLst>
  </p:cSld>
  <p:clrMapOvr>
    <a:masterClrMapping/>
  </p:clrMapOvr>
  <p:transition spd="slow"/>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680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6804" name="Text Box 4"/>
          <p:cNvSpPr txBox="1">
            <a:spLocks noChangeArrowheads="1"/>
          </p:cNvSpPr>
          <p:nvPr/>
        </p:nvSpPr>
        <p:spPr bwMode="auto">
          <a:xfrm>
            <a:off x="1828800" y="762000"/>
            <a:ext cx="31194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6.17  </a:t>
            </a:r>
            <a:r>
              <a:rPr lang="en-US" altLang="en-US" sz="2000" i="1">
                <a:latin typeface="Times New Roman" panose="02020603050405020304" pitchFamily="18" charset="0"/>
              </a:rPr>
              <a:t>Example 6.9</a:t>
            </a:r>
          </a:p>
        </p:txBody>
      </p:sp>
      <p:sp>
        <p:nvSpPr>
          <p:cNvPr id="7680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680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2288" y="2671763"/>
            <a:ext cx="8647112" cy="2189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8745190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Line 2"/>
          <p:cNvSpPr>
            <a:spLocks noChangeShapeType="1"/>
          </p:cNvSpPr>
          <p:nvPr/>
        </p:nvSpPr>
        <p:spPr bwMode="auto">
          <a:xfrm>
            <a:off x="17145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301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3012" name="Text Box 4"/>
          <p:cNvSpPr txBox="1">
            <a:spLocks noChangeArrowheads="1"/>
          </p:cNvSpPr>
          <p:nvPr/>
        </p:nvSpPr>
        <p:spPr bwMode="auto">
          <a:xfrm>
            <a:off x="1828801" y="762000"/>
            <a:ext cx="371345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000" dirty="0">
                <a:solidFill>
                  <a:schemeClr val="folHlink"/>
                </a:solidFill>
              </a:rPr>
              <a:t>Figure 3.6 </a:t>
            </a:r>
            <a:r>
              <a:rPr lang="en-US" altLang="en-US" sz="2000" dirty="0" smtClean="0">
                <a:solidFill>
                  <a:schemeClr val="folHlink"/>
                </a:solidFill>
              </a:rPr>
              <a:t> </a:t>
            </a:r>
            <a:r>
              <a:rPr lang="en-US" altLang="en-US" sz="2000" dirty="0" smtClean="0"/>
              <a:t>Wavelength </a:t>
            </a:r>
            <a:r>
              <a:rPr lang="en-US" altLang="en-US" sz="2000" dirty="0"/>
              <a:t>and period</a:t>
            </a:r>
          </a:p>
        </p:txBody>
      </p:sp>
      <p:sp>
        <p:nvSpPr>
          <p:cNvPr id="68301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301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78831" y="1595496"/>
            <a:ext cx="8034338" cy="2005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TextBox 1"/>
              <p:cNvSpPr txBox="1"/>
              <p:nvPr/>
            </p:nvSpPr>
            <p:spPr>
              <a:xfrm>
                <a:off x="2343370" y="4971951"/>
                <a:ext cx="7505260" cy="574709"/>
              </a:xfrm>
              <a:prstGeom prst="rect">
                <a:avLst/>
              </a:prstGeom>
              <a:noFill/>
              <a:ln w="38100">
                <a:solidFill>
                  <a:schemeClr val="accent4">
                    <a:lumMod val="60000"/>
                    <a:lumOff val="4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𝑾𝒂𝒗𝒆𝒍𝒆𝒏𝒈𝒕𝒉</m:t>
                      </m:r>
                      <m:r>
                        <a:rPr lang="en-US" b="1" i="1" smtClean="0">
                          <a:latin typeface="Cambria Math" panose="02040503050406030204" pitchFamily="18" charset="0"/>
                        </a:rPr>
                        <m:t>=</m:t>
                      </m:r>
                      <m:r>
                        <a:rPr lang="en-US" b="1" i="1" smtClean="0">
                          <a:latin typeface="Cambria Math" panose="02040503050406030204" pitchFamily="18" charset="0"/>
                        </a:rPr>
                        <m:t>𝒑𝒓𝒐𝒑𝒂𝒈𝒂𝒕𝒊𝒐𝒏</m:t>
                      </m:r>
                      <m:r>
                        <a:rPr lang="en-US" b="1" i="1" smtClean="0">
                          <a:latin typeface="Cambria Math" panose="02040503050406030204" pitchFamily="18" charset="0"/>
                        </a:rPr>
                        <m:t> </m:t>
                      </m:r>
                      <m:r>
                        <a:rPr lang="en-US" b="1" i="1" smtClean="0">
                          <a:latin typeface="Cambria Math" panose="02040503050406030204" pitchFamily="18" charset="0"/>
                        </a:rPr>
                        <m:t>𝒔𝒑𝒆𝒆𝒅</m:t>
                      </m:r>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𝒑𝒆𝒓𝒊𝒐𝒅</m:t>
                      </m:r>
                      <m:r>
                        <a:rPr lang="en-US" b="1" i="1" smtClean="0">
                          <a:latin typeface="Cambria Math" panose="02040503050406030204" pitchFamily="18" charset="0"/>
                          <a:ea typeface="Cambria Math" panose="02040503050406030204" pitchFamily="18" charset="0"/>
                        </a:rPr>
                        <m:t>= </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𝒑𝒓𝒐𝒑𝒂𝒈𝒂𝒕𝒊𝒐𝒏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𝒔𝒑𝒆𝒆𝒅</m:t>
                          </m:r>
                        </m:num>
                        <m:den>
                          <m:r>
                            <a:rPr lang="en-US" b="1" i="1" smtClean="0">
                              <a:latin typeface="Cambria Math" panose="02040503050406030204" pitchFamily="18" charset="0"/>
                              <a:ea typeface="Cambria Math" panose="02040503050406030204" pitchFamily="18" charset="0"/>
                            </a:rPr>
                            <m:t>𝒇𝒓𝒆𝒒𝒖𝒆𝒏𝒄𝒚</m:t>
                          </m:r>
                        </m:den>
                      </m:f>
                    </m:oMath>
                  </m:oMathPara>
                </a14:m>
                <a:endParaRPr lang="en-US" b="1" dirty="0"/>
              </a:p>
            </p:txBody>
          </p:sp>
        </mc:Choice>
        <mc:Fallback>
          <p:sp>
            <p:nvSpPr>
              <p:cNvPr id="2" name="TextBox 1"/>
              <p:cNvSpPr txBox="1">
                <a:spLocks noRot="1" noChangeAspect="1" noMove="1" noResize="1" noEditPoints="1" noAdjustHandles="1" noChangeArrowheads="1" noChangeShapeType="1" noTextEdit="1"/>
              </p:cNvSpPr>
              <p:nvPr/>
            </p:nvSpPr>
            <p:spPr>
              <a:xfrm>
                <a:off x="2343370" y="4971951"/>
                <a:ext cx="7505260" cy="574709"/>
              </a:xfrm>
              <a:prstGeom prst="rect">
                <a:avLst/>
              </a:prstGeom>
              <a:blipFill rotWithShape="0">
                <a:blip r:embed="rId4"/>
                <a:stretch>
                  <a:fillRect/>
                </a:stretch>
              </a:blipFill>
              <a:ln w="38100">
                <a:solidFill>
                  <a:schemeClr val="accent4">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xmlns="" val="39591238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885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8852" name="Text Box 4"/>
          <p:cNvSpPr txBox="1">
            <a:spLocks noChangeArrowheads="1"/>
          </p:cNvSpPr>
          <p:nvPr/>
        </p:nvSpPr>
        <p:spPr bwMode="auto">
          <a:xfrm>
            <a:off x="3593205" y="5600700"/>
            <a:ext cx="4248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6.19  </a:t>
            </a:r>
            <a:r>
              <a:rPr lang="en-US" altLang="en-US" sz="2000" i="1" dirty="0">
                <a:latin typeface="Times New Roman" panose="02020603050405020304" pitchFamily="18" charset="0"/>
              </a:rPr>
              <a:t>Multilevel multiplexing</a:t>
            </a:r>
          </a:p>
        </p:txBody>
      </p:sp>
      <p:sp>
        <p:nvSpPr>
          <p:cNvPr id="7885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8854"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08188" y="2471738"/>
            <a:ext cx="7897812" cy="293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1676400" y="721668"/>
            <a:ext cx="331372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i="1" baseline="0" dirty="0" smtClean="0"/>
              <a:t>Data Rate Management</a:t>
            </a:r>
            <a:endParaRPr lang="en-US" altLang="en-US" sz="2400" b="1" i="1" baseline="0" dirty="0"/>
          </a:p>
        </p:txBody>
      </p:sp>
      <p:sp>
        <p:nvSpPr>
          <p:cNvPr id="9" name="Text Box 4"/>
          <p:cNvSpPr txBox="1">
            <a:spLocks noChangeArrowheads="1"/>
          </p:cNvSpPr>
          <p:nvPr/>
        </p:nvSpPr>
        <p:spPr bwMode="auto">
          <a:xfrm>
            <a:off x="1676400" y="1475566"/>
            <a:ext cx="299152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smtClean="0">
                <a:latin typeface="Times New Roman" panose="02020603050405020304" pitchFamily="18" charset="0"/>
              </a:rPr>
              <a:t>1. Multilevel </a:t>
            </a:r>
            <a:r>
              <a:rPr lang="en-US" altLang="en-US" sz="2000" dirty="0">
                <a:latin typeface="Times New Roman" panose="02020603050405020304" pitchFamily="18" charset="0"/>
              </a:rPr>
              <a:t>multiplexing</a:t>
            </a:r>
          </a:p>
        </p:txBody>
      </p:sp>
    </p:spTree>
    <p:extLst>
      <p:ext uri="{BB962C8B-B14F-4D97-AF65-F5344CB8AC3E}">
        <p14:creationId xmlns:p14="http://schemas.microsoft.com/office/powerpoint/2010/main" xmlns="" val="31325351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089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0900" name="Text Box 4"/>
          <p:cNvSpPr txBox="1">
            <a:spLocks noChangeArrowheads="1"/>
          </p:cNvSpPr>
          <p:nvPr/>
        </p:nvSpPr>
        <p:spPr bwMode="auto">
          <a:xfrm>
            <a:off x="3793331" y="5181600"/>
            <a:ext cx="45291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6.20  </a:t>
            </a:r>
            <a:r>
              <a:rPr lang="en-US" altLang="en-US" sz="2000" i="1" dirty="0">
                <a:latin typeface="Times New Roman" panose="02020603050405020304" pitchFamily="18" charset="0"/>
              </a:rPr>
              <a:t>Multiple-slot multiplexing</a:t>
            </a:r>
          </a:p>
        </p:txBody>
      </p:sp>
      <p:sp>
        <p:nvSpPr>
          <p:cNvPr id="8090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090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59038" y="2362200"/>
            <a:ext cx="7751762" cy="2439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1668"/>
            <a:ext cx="331372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i="1" baseline="0" dirty="0" smtClean="0"/>
              <a:t>Data Rate Management</a:t>
            </a:r>
            <a:endParaRPr lang="en-US" altLang="en-US" sz="2400" b="1" i="1" baseline="0" dirty="0"/>
          </a:p>
        </p:txBody>
      </p:sp>
      <p:sp>
        <p:nvSpPr>
          <p:cNvPr id="8" name="Text Box 4"/>
          <p:cNvSpPr txBox="1">
            <a:spLocks noChangeArrowheads="1"/>
          </p:cNvSpPr>
          <p:nvPr/>
        </p:nvSpPr>
        <p:spPr bwMode="auto">
          <a:xfrm>
            <a:off x="1676400" y="1475566"/>
            <a:ext cx="328968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Times New Roman" panose="02020603050405020304" pitchFamily="18" charset="0"/>
              </a:rPr>
              <a:t>2</a:t>
            </a:r>
            <a:r>
              <a:rPr lang="en-US" altLang="en-US" sz="2000" dirty="0" smtClean="0">
                <a:latin typeface="Times New Roman" panose="02020603050405020304" pitchFamily="18" charset="0"/>
              </a:rPr>
              <a:t>. Multiple-slot </a:t>
            </a:r>
            <a:r>
              <a:rPr lang="en-US" altLang="en-US" sz="2000" dirty="0">
                <a:latin typeface="Times New Roman" panose="02020603050405020304" pitchFamily="18" charset="0"/>
              </a:rPr>
              <a:t>multiplexing</a:t>
            </a:r>
          </a:p>
        </p:txBody>
      </p:sp>
    </p:spTree>
    <p:extLst>
      <p:ext uri="{BB962C8B-B14F-4D97-AF65-F5344CB8AC3E}">
        <p14:creationId xmlns:p14="http://schemas.microsoft.com/office/powerpoint/2010/main" xmlns="" val="28368292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294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2948" name="Text Box 4"/>
          <p:cNvSpPr txBox="1">
            <a:spLocks noChangeArrowheads="1"/>
          </p:cNvSpPr>
          <p:nvPr/>
        </p:nvSpPr>
        <p:spPr bwMode="auto">
          <a:xfrm>
            <a:off x="4439444" y="5029200"/>
            <a:ext cx="32654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6.21  </a:t>
            </a:r>
            <a:r>
              <a:rPr lang="en-US" altLang="en-US" sz="2000" i="1">
                <a:latin typeface="Times New Roman" panose="02020603050405020304" pitchFamily="18" charset="0"/>
              </a:rPr>
              <a:t>Pulse stuffing</a:t>
            </a:r>
          </a:p>
        </p:txBody>
      </p:sp>
      <p:sp>
        <p:nvSpPr>
          <p:cNvPr id="8294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295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95601" y="2439988"/>
            <a:ext cx="6353175" cy="2284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1668"/>
            <a:ext cx="331372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i="1" baseline="0" dirty="0" smtClean="0"/>
              <a:t>Data Rate Management</a:t>
            </a:r>
            <a:endParaRPr lang="en-US" altLang="en-US" sz="2400" b="1" i="1" baseline="0" dirty="0"/>
          </a:p>
        </p:txBody>
      </p:sp>
      <p:sp>
        <p:nvSpPr>
          <p:cNvPr id="8" name="Text Box 4"/>
          <p:cNvSpPr txBox="1">
            <a:spLocks noChangeArrowheads="1"/>
          </p:cNvSpPr>
          <p:nvPr/>
        </p:nvSpPr>
        <p:spPr bwMode="auto">
          <a:xfrm>
            <a:off x="1676400" y="1475566"/>
            <a:ext cx="197041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Times New Roman" panose="02020603050405020304" pitchFamily="18" charset="0"/>
              </a:rPr>
              <a:t>3</a:t>
            </a:r>
            <a:r>
              <a:rPr lang="en-US" altLang="en-US" sz="2000" dirty="0" smtClean="0">
                <a:latin typeface="Times New Roman" panose="02020603050405020304" pitchFamily="18" charset="0"/>
              </a:rPr>
              <a:t>. Pulse Stuffing</a:t>
            </a:r>
            <a:endParaRPr lang="en-US" altLang="en-US" sz="2000" dirty="0">
              <a:latin typeface="Times New Roman" panose="02020603050405020304" pitchFamily="18" charset="0"/>
            </a:endParaRPr>
          </a:p>
        </p:txBody>
      </p:sp>
    </p:spTree>
    <p:extLst>
      <p:ext uri="{BB962C8B-B14F-4D97-AF65-F5344CB8AC3E}">
        <p14:creationId xmlns:p14="http://schemas.microsoft.com/office/powerpoint/2010/main" xmlns="" val="11777470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499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4996" name="Text Box 4"/>
          <p:cNvSpPr txBox="1">
            <a:spLocks noChangeArrowheads="1"/>
          </p:cNvSpPr>
          <p:nvPr/>
        </p:nvSpPr>
        <p:spPr bwMode="auto">
          <a:xfrm>
            <a:off x="4474368" y="5181600"/>
            <a:ext cx="31670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6.22  </a:t>
            </a:r>
            <a:r>
              <a:rPr lang="en-US" altLang="en-US" sz="2000" i="1">
                <a:latin typeface="Times New Roman" panose="02020603050405020304" pitchFamily="18" charset="0"/>
              </a:rPr>
              <a:t>Framing bits</a:t>
            </a:r>
          </a:p>
        </p:txBody>
      </p:sp>
      <p:sp>
        <p:nvSpPr>
          <p:cNvPr id="8499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499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51076" y="2438401"/>
            <a:ext cx="7578725" cy="2187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1668"/>
            <a:ext cx="188545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i="1" baseline="0" dirty="0" smtClean="0"/>
              <a:t>Framing Bits</a:t>
            </a:r>
            <a:endParaRPr lang="en-US" altLang="en-US" sz="2400" b="1" i="1" baseline="0" dirty="0"/>
          </a:p>
        </p:txBody>
      </p:sp>
    </p:spTree>
    <p:extLst>
      <p:ext uri="{BB962C8B-B14F-4D97-AF65-F5344CB8AC3E}">
        <p14:creationId xmlns:p14="http://schemas.microsoft.com/office/powerpoint/2010/main" xmlns="" val="6891703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704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7044" name="Text Box 4"/>
          <p:cNvSpPr txBox="1">
            <a:spLocks noChangeArrowheads="1"/>
          </p:cNvSpPr>
          <p:nvPr/>
        </p:nvSpPr>
        <p:spPr bwMode="auto">
          <a:xfrm>
            <a:off x="4552156" y="5067300"/>
            <a:ext cx="30114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6.18  </a:t>
            </a:r>
            <a:r>
              <a:rPr lang="en-US" altLang="en-US" sz="2000" i="1">
                <a:latin typeface="Times New Roman" panose="02020603050405020304" pitchFamily="18" charset="0"/>
              </a:rPr>
              <a:t>Empty slots</a:t>
            </a:r>
          </a:p>
        </p:txBody>
      </p:sp>
      <p:sp>
        <p:nvSpPr>
          <p:cNvPr id="870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7046"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90738" y="2516188"/>
            <a:ext cx="8043862" cy="2284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1668"/>
            <a:ext cx="164500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i="1" baseline="0" dirty="0" smtClean="0"/>
              <a:t>Empty slots</a:t>
            </a:r>
            <a:endParaRPr lang="en-US" altLang="en-US" sz="2400" b="1" i="1" baseline="0" dirty="0"/>
          </a:p>
        </p:txBody>
      </p:sp>
    </p:spTree>
    <p:extLst>
      <p:ext uri="{BB962C8B-B14F-4D97-AF65-F5344CB8AC3E}">
        <p14:creationId xmlns:p14="http://schemas.microsoft.com/office/powerpoint/2010/main" xmlns="" val="1405287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7" name="Rectangle 9"/>
          <p:cNvSpPr>
            <a:spLocks noChangeArrowheads="1"/>
          </p:cNvSpPr>
          <p:nvPr/>
        </p:nvSpPr>
        <p:spPr bwMode="auto">
          <a:xfrm>
            <a:off x="1752600" y="990600"/>
            <a:ext cx="8686800" cy="308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We have four sources, each creating 250 characters per second. If the interleaved unit is a character and 1 synchronizing bit is added to each frame, find (</a:t>
            </a:r>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the data rate of each source, (</a:t>
            </a:r>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the duration of each character in each source, (</a:t>
            </a:r>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the frame rate, (</a:t>
            </a:r>
            <a:r>
              <a:rPr lang="en-US" altLang="en-US" sz="2800" i="1">
                <a:solidFill>
                  <a:schemeClr val="hlink"/>
                </a:solidFill>
                <a:latin typeface="Times New Roman" panose="02020603050405020304" pitchFamily="18" charset="0"/>
              </a:rPr>
              <a:t>d</a:t>
            </a:r>
            <a:r>
              <a:rPr lang="en-US" altLang="en-US" sz="2800" i="1">
                <a:latin typeface="Times New Roman" panose="02020603050405020304" pitchFamily="18" charset="0"/>
              </a:rPr>
              <a:t>) the duration of each frame, (</a:t>
            </a:r>
            <a:r>
              <a:rPr lang="en-US" altLang="en-US" sz="2800" i="1">
                <a:solidFill>
                  <a:schemeClr val="hlink"/>
                </a:solidFill>
                <a:latin typeface="Times New Roman" panose="02020603050405020304" pitchFamily="18" charset="0"/>
              </a:rPr>
              <a:t>e</a:t>
            </a:r>
            <a:r>
              <a:rPr lang="en-US" altLang="en-US" sz="2800" i="1">
                <a:latin typeface="Times New Roman" panose="02020603050405020304" pitchFamily="18" charset="0"/>
              </a:rPr>
              <a:t>) the number of bits in each frame, and (</a:t>
            </a:r>
            <a:r>
              <a:rPr lang="en-US" altLang="en-US" sz="2800" i="1">
                <a:solidFill>
                  <a:schemeClr val="hlink"/>
                </a:solidFill>
                <a:latin typeface="Times New Roman" panose="02020603050405020304" pitchFamily="18" charset="0"/>
              </a:rPr>
              <a:t>f</a:t>
            </a:r>
            <a:r>
              <a:rPr lang="en-US" altLang="en-US" sz="2800" i="1">
                <a:latin typeface="Times New Roman" panose="02020603050405020304" pitchFamily="18" charset="0"/>
              </a:rPr>
              <a:t>) the data rate of the link.</a:t>
            </a:r>
          </a:p>
        </p:txBody>
      </p:sp>
      <p:sp>
        <p:nvSpPr>
          <p:cNvPr id="89098" name="Rectangle 10"/>
          <p:cNvSpPr>
            <a:spLocks noChangeArrowheads="1"/>
          </p:cNvSpPr>
          <p:nvPr/>
        </p:nvSpPr>
        <p:spPr bwMode="auto">
          <a:xfrm>
            <a:off x="1752600" y="4267201"/>
            <a:ext cx="8686800" cy="18002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We can answer the questions as follows:</a:t>
            </a:r>
          </a:p>
          <a:p>
            <a:r>
              <a:rPr lang="en-US" altLang="en-US" sz="2800" i="1">
                <a:solidFill>
                  <a:schemeClr val="hlink"/>
                </a:solidFill>
                <a:latin typeface="Times" panose="02020603050405020304" pitchFamily="18" charset="0"/>
              </a:rPr>
              <a:t>a.</a:t>
            </a:r>
            <a:r>
              <a:rPr lang="en-US" altLang="en-US" sz="2800" i="1">
                <a:latin typeface="Times" panose="02020603050405020304" pitchFamily="18" charset="0"/>
              </a:rPr>
              <a:t>  The data rate of each source is 250 × 8 = 2000 bps = 2 kbps.</a:t>
            </a:r>
          </a:p>
        </p:txBody>
      </p:sp>
      <p:sp>
        <p:nvSpPr>
          <p:cNvPr id="89099" name="Rectangle 11"/>
          <p:cNvSpPr>
            <a:spLocks noChangeArrowheads="1"/>
          </p:cNvSpPr>
          <p:nvPr/>
        </p:nvSpPr>
        <p:spPr bwMode="auto">
          <a:xfrm>
            <a:off x="2590800" y="0"/>
            <a:ext cx="2755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6.10</a:t>
            </a:r>
          </a:p>
        </p:txBody>
      </p:sp>
    </p:spTree>
    <p:extLst>
      <p:ext uri="{BB962C8B-B14F-4D97-AF65-F5344CB8AC3E}">
        <p14:creationId xmlns:p14="http://schemas.microsoft.com/office/powerpoint/2010/main" xmlns="" val="837214467"/>
      </p:ext>
    </p:extLst>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1145" name="Rectangle 11"/>
          <p:cNvSpPr>
            <a:spLocks noChangeArrowheads="1"/>
          </p:cNvSpPr>
          <p:nvPr/>
        </p:nvSpPr>
        <p:spPr bwMode="auto">
          <a:xfrm>
            <a:off x="1752600" y="1219201"/>
            <a:ext cx="8686800" cy="52165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panose="02020603050405020304" pitchFamily="18" charset="0"/>
              </a:rPr>
              <a:t>b.</a:t>
            </a:r>
            <a:r>
              <a:rPr lang="en-US" altLang="en-US" sz="2800" i="1">
                <a:latin typeface="Times" panose="02020603050405020304" pitchFamily="18" charset="0"/>
              </a:rPr>
              <a:t>  Each source sends 250 characters per second; therefore, the duration of a character is 1/250 s, or </a:t>
            </a:r>
            <a:br>
              <a:rPr lang="en-US" altLang="en-US" sz="2800" i="1">
                <a:latin typeface="Times" panose="02020603050405020304" pitchFamily="18" charset="0"/>
              </a:rPr>
            </a:br>
            <a:r>
              <a:rPr lang="en-US" altLang="en-US" sz="2800" i="1">
                <a:latin typeface="Times" panose="02020603050405020304" pitchFamily="18" charset="0"/>
              </a:rPr>
              <a:t>4 ms.</a:t>
            </a:r>
          </a:p>
          <a:p>
            <a:r>
              <a:rPr lang="en-US" altLang="en-US" sz="2800" i="1">
                <a:solidFill>
                  <a:schemeClr val="hlink"/>
                </a:solidFill>
                <a:latin typeface="Times" panose="02020603050405020304" pitchFamily="18" charset="0"/>
              </a:rPr>
              <a:t>c.</a:t>
            </a:r>
            <a:r>
              <a:rPr lang="en-US" altLang="en-US" sz="2800" i="1">
                <a:latin typeface="Times" panose="02020603050405020304" pitchFamily="18" charset="0"/>
              </a:rPr>
              <a:t>  Each frame has one character from each source, which means the link needs to send 250 frames per second to keep the transmission rate of each source.</a:t>
            </a:r>
          </a:p>
          <a:p>
            <a:r>
              <a:rPr lang="en-US" altLang="en-US" sz="2800" i="1">
                <a:solidFill>
                  <a:schemeClr val="hlink"/>
                </a:solidFill>
                <a:latin typeface="Times" panose="02020603050405020304" pitchFamily="18" charset="0"/>
              </a:rPr>
              <a:t>d.</a:t>
            </a:r>
            <a:r>
              <a:rPr lang="en-US" altLang="en-US" sz="2800" i="1">
                <a:latin typeface="Times" panose="02020603050405020304" pitchFamily="18" charset="0"/>
              </a:rPr>
              <a:t>  The duration of each frame is 1/250 s, or 4 ms. Note that the duration of each frame is the same as the duration of each character coming from each source.</a:t>
            </a:r>
          </a:p>
          <a:p>
            <a:r>
              <a:rPr lang="en-US" altLang="en-US" sz="2800" i="1">
                <a:solidFill>
                  <a:schemeClr val="hlink"/>
                </a:solidFill>
                <a:latin typeface="Times" panose="02020603050405020304" pitchFamily="18" charset="0"/>
              </a:rPr>
              <a:t>e.</a:t>
            </a:r>
            <a:r>
              <a:rPr lang="en-US" altLang="en-US" sz="2800" i="1">
                <a:latin typeface="Times" panose="02020603050405020304" pitchFamily="18" charset="0"/>
              </a:rPr>
              <a:t>  Each frame carries 4 characters and 1 extra synchronizing bit. This means that each frame is </a:t>
            </a:r>
            <a:br>
              <a:rPr lang="en-US" altLang="en-US" sz="2800" i="1">
                <a:latin typeface="Times" panose="02020603050405020304" pitchFamily="18" charset="0"/>
              </a:rPr>
            </a:br>
            <a:r>
              <a:rPr lang="en-US" altLang="en-US" sz="2800" i="1">
                <a:latin typeface="Times" panose="02020603050405020304" pitchFamily="18" charset="0"/>
              </a:rPr>
              <a:t>4 × 8 + 1 = 33 bits.</a:t>
            </a:r>
          </a:p>
        </p:txBody>
      </p:sp>
      <p:sp>
        <p:nvSpPr>
          <p:cNvPr id="91146" name="Rectangle 12"/>
          <p:cNvSpPr>
            <a:spLocks noChangeArrowheads="1"/>
          </p:cNvSpPr>
          <p:nvPr/>
        </p:nvSpPr>
        <p:spPr bwMode="auto">
          <a:xfrm>
            <a:off x="2590800" y="0"/>
            <a:ext cx="507523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6.10 (continued)</a:t>
            </a:r>
          </a:p>
        </p:txBody>
      </p:sp>
    </p:spTree>
    <p:extLst>
      <p:ext uri="{BB962C8B-B14F-4D97-AF65-F5344CB8AC3E}">
        <p14:creationId xmlns:p14="http://schemas.microsoft.com/office/powerpoint/2010/main" xmlns="" val="2983317346"/>
      </p:ext>
    </p:extLst>
  </p:cSld>
  <p:clrMapOvr>
    <a:masterClrMapping/>
  </p:clrMapOvr>
  <p:transition spd="slow"/>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8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8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8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9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9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9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93193" name="Rectangle 10"/>
          <p:cNvSpPr>
            <a:spLocks noChangeArrowheads="1"/>
          </p:cNvSpPr>
          <p:nvPr/>
        </p:nvSpPr>
        <p:spPr bwMode="auto">
          <a:xfrm>
            <a:off x="1752600" y="990601"/>
            <a:ext cx="8610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Two channels, one with a bit rate of 100 kbps and another with a bit rate of 200 kbps, are to be multiplexed. How this can be achieved? What is the frame rate? What is the frame duration? What is the bit rate of the link?</a:t>
            </a:r>
          </a:p>
        </p:txBody>
      </p:sp>
      <p:sp>
        <p:nvSpPr>
          <p:cNvPr id="93194" name="Rectangle 11"/>
          <p:cNvSpPr>
            <a:spLocks noChangeArrowheads="1"/>
          </p:cNvSpPr>
          <p:nvPr/>
        </p:nvSpPr>
        <p:spPr bwMode="auto">
          <a:xfrm>
            <a:off x="1752600" y="3279776"/>
            <a:ext cx="8686800" cy="2663825"/>
          </a:xfrm>
          <a:prstGeom prst="rect">
            <a:avLst/>
          </a:prstGeom>
          <a:noFill/>
          <a:ln w="9525">
            <a:solidFill>
              <a:srgbClr val="DDDDDD"/>
            </a:solidFill>
            <a:miter lim="800000"/>
            <a:headEnd/>
            <a:tailEnd/>
          </a:ln>
          <a:effectLst/>
          <a:extLst>
            <a:ext uri="{909E8E84-426E-40DD-AFC4-6F175D3DCCD1}">
              <a14:hiddenFill xmlns:a14="http://schemas.microsoft.com/office/drawing/2010/main" xmlns="">
                <a:solidFill>
                  <a:srgbClr val="DDDDDD"/>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We can allocate one slot to the first channel and two slots to the second channel. Each frame carries 3 bits. The frame rate is 100,000 frames per second because it carries 1 bit from the first channel. The bit rate is 100,000 frames/s × 3 bits per frame, or 300 kbps. </a:t>
            </a:r>
          </a:p>
        </p:txBody>
      </p:sp>
      <p:sp>
        <p:nvSpPr>
          <p:cNvPr id="93195" name="Rectangle 12"/>
          <p:cNvSpPr>
            <a:spLocks noChangeArrowheads="1"/>
          </p:cNvSpPr>
          <p:nvPr/>
        </p:nvSpPr>
        <p:spPr bwMode="auto">
          <a:xfrm>
            <a:off x="2590800" y="0"/>
            <a:ext cx="2755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Example 6.11</a:t>
            </a:r>
          </a:p>
        </p:txBody>
      </p:sp>
    </p:spTree>
    <p:extLst>
      <p:ext uri="{BB962C8B-B14F-4D97-AF65-F5344CB8AC3E}">
        <p14:creationId xmlns:p14="http://schemas.microsoft.com/office/powerpoint/2010/main" xmlns="" val="3502235733"/>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523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5236" name="Text Box 4"/>
          <p:cNvSpPr txBox="1">
            <a:spLocks noChangeArrowheads="1"/>
          </p:cNvSpPr>
          <p:nvPr/>
        </p:nvSpPr>
        <p:spPr bwMode="auto">
          <a:xfrm>
            <a:off x="3773510" y="6098683"/>
            <a:ext cx="40909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6.26  </a:t>
            </a:r>
            <a:r>
              <a:rPr lang="en-US" altLang="en-US" sz="2000" i="1">
                <a:latin typeface="Times New Roman" panose="02020603050405020304" pitchFamily="18" charset="0"/>
              </a:rPr>
              <a:t>TDM slot comparison</a:t>
            </a:r>
          </a:p>
        </p:txBody>
      </p:sp>
      <p:sp>
        <p:nvSpPr>
          <p:cNvPr id="95237" name="Line 5"/>
          <p:cNvSpPr>
            <a:spLocks noChangeShapeType="1"/>
          </p:cNvSpPr>
          <p:nvPr/>
        </p:nvSpPr>
        <p:spPr bwMode="auto">
          <a:xfrm>
            <a:off x="1714500" y="6634766"/>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523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01156" y="1698626"/>
            <a:ext cx="6389688" cy="432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714500" y="762817"/>
            <a:ext cx="661597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3.2 Statistical Time Division </a:t>
            </a:r>
            <a:r>
              <a:rPr lang="en-US" altLang="en-US" sz="2400" b="1" baseline="0" dirty="0"/>
              <a:t>Multiplexing </a:t>
            </a:r>
            <a:r>
              <a:rPr lang="en-US" altLang="en-US" sz="2400" b="1" baseline="0" dirty="0" smtClean="0"/>
              <a:t>(TDM</a:t>
            </a:r>
            <a:r>
              <a:rPr lang="en-US" altLang="en-US" sz="2400" b="1" baseline="0" dirty="0"/>
              <a:t>)</a:t>
            </a:r>
          </a:p>
        </p:txBody>
      </p:sp>
    </p:spTree>
    <p:extLst>
      <p:ext uri="{BB962C8B-B14F-4D97-AF65-F5344CB8AC3E}">
        <p14:creationId xmlns:p14="http://schemas.microsoft.com/office/powerpoint/2010/main" xmlns="" val="1309559085"/>
      </p:ext>
    </p:extLst>
  </p:cSld>
  <p:clrMapOvr>
    <a:masterClrMapping/>
  </p:clrMapOvr>
  <p:transition spd="slow"/>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7698" name="Rectangle 2"/>
          <p:cNvSpPr>
            <a:spLocks noChangeArrowheads="1"/>
          </p:cNvSpPr>
          <p:nvPr/>
        </p:nvSpPr>
        <p:spPr bwMode="auto">
          <a:xfrm>
            <a:off x="1524000" y="0"/>
            <a:ext cx="9144000" cy="990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797699" name="Text Box 3"/>
          <p:cNvSpPr txBox="1">
            <a:spLocks noChangeArrowheads="1"/>
          </p:cNvSpPr>
          <p:nvPr/>
        </p:nvSpPr>
        <p:spPr bwMode="auto">
          <a:xfrm>
            <a:off x="1752601" y="228600"/>
            <a:ext cx="447590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2800" b="1" dirty="0" smtClean="0">
                <a:effectLst>
                  <a:outerShdw blurRad="38100" dist="38100" dir="2700000" algn="tl">
                    <a:srgbClr val="C0C0C0"/>
                  </a:outerShdw>
                </a:effectLst>
                <a:latin typeface="Times" panose="02020603050405020304" pitchFamily="18" charset="0"/>
              </a:rPr>
              <a:t>6-2   </a:t>
            </a:r>
            <a:r>
              <a:rPr lang="en-US" altLang="en-US" sz="2800" b="1" dirty="0">
                <a:effectLst>
                  <a:outerShdw blurRad="38100" dist="38100" dir="2700000" algn="tl">
                    <a:srgbClr val="C0C0C0"/>
                  </a:outerShdw>
                </a:effectLst>
                <a:latin typeface="Times" panose="02020603050405020304" pitchFamily="18" charset="0"/>
              </a:rPr>
              <a:t>SPREAD SPECTRUM</a:t>
            </a:r>
          </a:p>
        </p:txBody>
      </p:sp>
      <p:sp>
        <p:nvSpPr>
          <p:cNvPr id="9728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797701" name="Rectangle 5"/>
          <p:cNvSpPr>
            <a:spLocks noChangeArrowheads="1"/>
          </p:cNvSpPr>
          <p:nvPr/>
        </p:nvSpPr>
        <p:spPr bwMode="auto">
          <a:xfrm>
            <a:off x="1752600" y="990601"/>
            <a:ext cx="82296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In spread spectrum (SS), we combine signals from different sources to fit into a larger bandwidth, but our goals are to prevent eavesdropping and jamming. To achieve these goals, spread spectrum techniques add redundancy.</a:t>
            </a:r>
          </a:p>
        </p:txBody>
      </p:sp>
      <p:sp>
        <p:nvSpPr>
          <p:cNvPr id="97286" name="Rectangle 6"/>
          <p:cNvSpPr>
            <a:spLocks noChangeArrowheads="1"/>
          </p:cNvSpPr>
          <p:nvPr/>
        </p:nvSpPr>
        <p:spPr bwMode="auto">
          <a:xfrm>
            <a:off x="1676400" y="4772026"/>
            <a:ext cx="76200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Frequency Hopping Spread Spectrum (FHSS)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Direct Sequence Spread Spectrum Synchronous (DSSS)</a:t>
            </a:r>
            <a:endParaRPr lang="en-US" altLang="en-US" sz="2400">
              <a:solidFill>
                <a:srgbClr val="0033CC"/>
              </a:solidFill>
              <a:latin typeface="Times New Roman" panose="02020603050405020304" pitchFamily="18" charset="0"/>
            </a:endParaRPr>
          </a:p>
        </p:txBody>
      </p:sp>
      <p:sp>
        <p:nvSpPr>
          <p:cNvPr id="797703" name="Text Box 7"/>
          <p:cNvSpPr txBox="1">
            <a:spLocks noChangeArrowheads="1"/>
          </p:cNvSpPr>
          <p:nvPr/>
        </p:nvSpPr>
        <p:spPr bwMode="auto">
          <a:xfrm>
            <a:off x="1689101" y="4295776"/>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33845788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685" y="-120201"/>
            <a:ext cx="9997440" cy="1143000"/>
          </a:xfrm>
        </p:spPr>
        <p:txBody>
          <a:bodyPr>
            <a:normAutofit/>
          </a:bodyPr>
          <a:lstStyle/>
          <a:p>
            <a:r>
              <a:rPr lang="en-US" sz="4000" u="sng" dirty="0" smtClean="0"/>
              <a:t>Contents</a:t>
            </a:r>
            <a:r>
              <a:rPr lang="en-US" sz="3200" dirty="0" smtClean="0"/>
              <a:t>   </a:t>
            </a:r>
            <a:r>
              <a:rPr lang="en-US" sz="3200" dirty="0">
                <a:solidFill>
                  <a:srgbClr val="FF0000"/>
                </a:solidFill>
              </a:rPr>
              <a:t>[Chapter-3 to 8 from Forouzan</a:t>
            </a:r>
            <a:r>
              <a:rPr lang="en-US" sz="3200" dirty="0" smtClean="0">
                <a:solidFill>
                  <a:srgbClr val="FF0000"/>
                </a:solidFill>
              </a:rPr>
              <a:t>]</a:t>
            </a:r>
            <a:r>
              <a:rPr lang="en-US" sz="3200" dirty="0"/>
              <a:t>	</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3428102705"/>
              </p:ext>
            </p:extLst>
          </p:nvPr>
        </p:nvGraphicFramePr>
        <p:xfrm>
          <a:off x="1643685" y="894006"/>
          <a:ext cx="9509760" cy="5725734"/>
        </p:xfrm>
        <a:graphic>
          <a:graphicData uri="http://schemas.openxmlformats.org/drawingml/2006/table">
            <a:tbl>
              <a:tblPr firstRow="1" bandRow="1">
                <a:tableStyleId>{5940675A-B579-460E-94D1-54222C63F5DA}</a:tableStyleId>
              </a:tblPr>
              <a:tblGrid>
                <a:gridCol w="457200"/>
                <a:gridCol w="5943600"/>
                <a:gridCol w="3108960"/>
              </a:tblGrid>
              <a:tr h="817962">
                <a:tc>
                  <a:txBody>
                    <a:bodyPr/>
                    <a:lstStyle/>
                    <a:p>
                      <a:pPr marL="82296" indent="0" algn="l">
                        <a:buFont typeface="+mj-lt"/>
                        <a:buNone/>
                      </a:pPr>
                      <a:r>
                        <a:rPr lang="en-US" sz="2000" dirty="0" smtClean="0"/>
                        <a:t>1.</a:t>
                      </a:r>
                    </a:p>
                  </a:txBody>
                  <a:tcPr anchor="ctr"/>
                </a:tc>
                <a:tc>
                  <a:txBody>
                    <a:bodyPr/>
                    <a:lstStyle/>
                    <a:p>
                      <a:pPr marL="82296" indent="0" algn="l">
                        <a:buFont typeface="+mj-lt"/>
                        <a:buNone/>
                      </a:pPr>
                      <a:r>
                        <a:rPr lang="en-US" sz="2000" dirty="0" smtClean="0"/>
                        <a:t>Basis for data communication</a:t>
                      </a:r>
                    </a:p>
                  </a:txBody>
                  <a:tcPr anchor="ctr"/>
                </a:tc>
                <a:tc>
                  <a:txBody>
                    <a:bodyPr/>
                    <a:lstStyle/>
                    <a:p>
                      <a:pPr algn="l"/>
                      <a:r>
                        <a:rPr lang="en-US" sz="2000" dirty="0" smtClean="0"/>
                        <a:t>[Chapter-3 from Forouzan]</a:t>
                      </a:r>
                      <a:endParaRPr lang="en-US" sz="2000" dirty="0"/>
                    </a:p>
                  </a:txBody>
                  <a:tcPr anchor="ctr"/>
                </a:tc>
              </a:tr>
              <a:tr h="817962">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2.</a:t>
                      </a:r>
                      <a:endParaRPr lang="en-US" sz="2000" dirty="0"/>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Digital to digital and Analog to digital conversion</a:t>
                      </a:r>
                      <a:endParaRPr lang="en-US" sz="2000" dirty="0"/>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[Chapter-4 from Forouzan]</a:t>
                      </a:r>
                    </a:p>
                  </a:txBody>
                  <a:tcPr anchor="ctr"/>
                </a:tc>
              </a:tr>
              <a:tr h="817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3.</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Transmission modes</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[Chapter-4 from Forouzan]</a:t>
                      </a:r>
                    </a:p>
                  </a:txBody>
                  <a:tcPr anchor="ctr"/>
                </a:tc>
              </a:tr>
              <a:tr h="817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4.</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Analog transmission: Digital to analog and analog to analog conversion</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[Chapter-5 from Forouzan]</a:t>
                      </a:r>
                    </a:p>
                  </a:txBody>
                  <a:tcPr anchor="ctr"/>
                </a:tc>
              </a:tr>
              <a:tr h="817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5.</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Multiplexing and spreading techniques</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[Chapter-6 from Forouzan]</a:t>
                      </a:r>
                    </a:p>
                  </a:txBody>
                  <a:tcPr anchor="ctr"/>
                </a:tc>
              </a:tr>
              <a:tr h="817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6.</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Switching techniques, types of switching, structure of switch, types of switches</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[Chapter-8 from Forouzan]</a:t>
                      </a:r>
                    </a:p>
                  </a:txBody>
                  <a:tcPr anchor="ctr"/>
                </a:tc>
              </a:tr>
              <a:tr h="817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7.</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Guided Media and Unguided Media: Radio Frequency Allocation, frequency reuse</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[Chapter-7 from Forouzan]</a:t>
                      </a:r>
                    </a:p>
                  </a:txBody>
                  <a:tcPr anchor="ctr"/>
                </a:tc>
              </a:tr>
            </a:tbl>
          </a:graphicData>
        </a:graphic>
      </p:graphicFrame>
    </p:spTree>
    <p:extLst>
      <p:ext uri="{BB962C8B-B14F-4D97-AF65-F5344CB8AC3E}">
        <p14:creationId xmlns:p14="http://schemas.microsoft.com/office/powerpoint/2010/main" xmlns="" val="17232435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5" name="Line 3"/>
          <p:cNvSpPr>
            <a:spLocks noChangeShapeType="1"/>
          </p:cNvSpPr>
          <p:nvPr/>
        </p:nvSpPr>
        <p:spPr bwMode="auto">
          <a:xfrm>
            <a:off x="1676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4037" name="Line 5"/>
          <p:cNvSpPr>
            <a:spLocks noChangeShapeType="1"/>
          </p:cNvSpPr>
          <p:nvPr/>
        </p:nvSpPr>
        <p:spPr bwMode="auto">
          <a:xfrm>
            <a:off x="1676400" y="663369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403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21163" y="1198594"/>
            <a:ext cx="7056438" cy="4619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11"/>
          <p:cNvSpPr>
            <a:spLocks noChangeArrowheads="1"/>
          </p:cNvSpPr>
          <p:nvPr/>
        </p:nvSpPr>
        <p:spPr bwMode="auto">
          <a:xfrm>
            <a:off x="2019300" y="228600"/>
            <a:ext cx="8077200" cy="830997"/>
          </a:xfrm>
          <a:prstGeom prst="rect">
            <a:avLst/>
          </a:prstGeom>
          <a:solidFill>
            <a:schemeClr val="bg1"/>
          </a:solidFill>
          <a:ln>
            <a:noFill/>
          </a:ln>
          <a:effectLst/>
          <a:extLst/>
        </p:spPr>
        <p:txBody>
          <a:bodyPr>
            <a:spAutoFit/>
          </a:bodyPr>
          <a:lstStyle/>
          <a:p>
            <a:pPr algn="ctr"/>
            <a:r>
              <a:rPr lang="en-US" altLang="en-US" sz="2400" dirty="0">
                <a:latin typeface="Arial" panose="020B0604020202020204" pitchFamily="34" charset="0"/>
              </a:rPr>
              <a:t>A complete sine wave in the time domain can be represented by one single spike in the frequency domain.</a:t>
            </a:r>
          </a:p>
        </p:txBody>
      </p:sp>
      <p:sp>
        <p:nvSpPr>
          <p:cNvPr id="6" name="Text Box 4"/>
          <p:cNvSpPr txBox="1">
            <a:spLocks noChangeArrowheads="1"/>
          </p:cNvSpPr>
          <p:nvPr/>
        </p:nvSpPr>
        <p:spPr bwMode="auto">
          <a:xfrm>
            <a:off x="2066925" y="5997356"/>
            <a:ext cx="7981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3.7  </a:t>
            </a:r>
            <a:r>
              <a:rPr lang="en-US" altLang="en-US" sz="2000" baseline="0" dirty="0"/>
              <a:t>The time-domain and frequency-domain plots of a sine wave</a:t>
            </a:r>
          </a:p>
        </p:txBody>
      </p:sp>
    </p:spTree>
    <p:extLst>
      <p:ext uri="{BB962C8B-B14F-4D97-AF65-F5344CB8AC3E}">
        <p14:creationId xmlns:p14="http://schemas.microsoft.com/office/powerpoint/2010/main" xmlns="" val="32043905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933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9332" name="Text Box 4"/>
          <p:cNvSpPr txBox="1">
            <a:spLocks noChangeArrowheads="1"/>
          </p:cNvSpPr>
          <p:nvPr/>
        </p:nvSpPr>
        <p:spPr bwMode="auto">
          <a:xfrm>
            <a:off x="1828800" y="762000"/>
            <a:ext cx="3562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6.27  </a:t>
            </a:r>
            <a:r>
              <a:rPr lang="en-US" altLang="en-US" sz="2000" i="1">
                <a:latin typeface="Times New Roman" panose="02020603050405020304" pitchFamily="18" charset="0"/>
              </a:rPr>
              <a:t>Spread spectrum</a:t>
            </a:r>
          </a:p>
        </p:txBody>
      </p:sp>
      <p:sp>
        <p:nvSpPr>
          <p:cNvPr id="9933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933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17726" y="2351088"/>
            <a:ext cx="7788275" cy="305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562173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137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1380" name="Text Box 4"/>
          <p:cNvSpPr txBox="1">
            <a:spLocks noChangeArrowheads="1"/>
          </p:cNvSpPr>
          <p:nvPr/>
        </p:nvSpPr>
        <p:spPr bwMode="auto">
          <a:xfrm>
            <a:off x="2837656" y="6132490"/>
            <a:ext cx="65166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6.28  </a:t>
            </a:r>
            <a:r>
              <a:rPr lang="en-US" altLang="en-US" sz="2000" i="1" dirty="0">
                <a:latin typeface="Times New Roman" panose="02020603050405020304" pitchFamily="18" charset="0"/>
              </a:rPr>
              <a:t>Frequency hopping spread spectrum (FHSS)</a:t>
            </a:r>
          </a:p>
        </p:txBody>
      </p:sp>
      <p:sp>
        <p:nvSpPr>
          <p:cNvPr id="101381" name="Line 5"/>
          <p:cNvSpPr>
            <a:spLocks noChangeShapeType="1"/>
          </p:cNvSpPr>
          <p:nvPr/>
        </p:nvSpPr>
        <p:spPr bwMode="auto">
          <a:xfrm>
            <a:off x="1714500" y="668628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138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57450" y="1693864"/>
            <a:ext cx="7277100" cy="4402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913847" y="759845"/>
            <a:ext cx="65342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latin typeface="Times New Roman" panose="02020603050405020304" pitchFamily="18" charset="0"/>
              </a:rPr>
              <a:t>1. Frequency Hopping Spread Spectrum (FHSS)</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xmlns="" val="19783131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42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3428" name="Text Box 4"/>
          <p:cNvSpPr txBox="1">
            <a:spLocks noChangeArrowheads="1"/>
          </p:cNvSpPr>
          <p:nvPr/>
        </p:nvSpPr>
        <p:spPr bwMode="auto">
          <a:xfrm>
            <a:off x="1828800" y="762000"/>
            <a:ext cx="4902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6.29  </a:t>
            </a:r>
            <a:r>
              <a:rPr lang="en-US" altLang="en-US" sz="2000" i="1">
                <a:latin typeface="Times New Roman" panose="02020603050405020304" pitchFamily="18" charset="0"/>
              </a:rPr>
              <a:t>Frequency selection in FHSS</a:t>
            </a:r>
          </a:p>
        </p:txBody>
      </p:sp>
      <p:sp>
        <p:nvSpPr>
          <p:cNvPr id="10342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343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1600201"/>
            <a:ext cx="7321550" cy="4359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870307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547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5476" name="Text Box 4"/>
          <p:cNvSpPr txBox="1">
            <a:spLocks noChangeArrowheads="1"/>
          </p:cNvSpPr>
          <p:nvPr/>
        </p:nvSpPr>
        <p:spPr bwMode="auto">
          <a:xfrm>
            <a:off x="1828801" y="762000"/>
            <a:ext cx="31400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6.30  </a:t>
            </a:r>
            <a:r>
              <a:rPr lang="en-US" altLang="en-US" sz="2000" i="1">
                <a:latin typeface="Times New Roman" panose="02020603050405020304" pitchFamily="18" charset="0"/>
              </a:rPr>
              <a:t>FHSS cycles</a:t>
            </a:r>
          </a:p>
        </p:txBody>
      </p:sp>
      <p:sp>
        <p:nvSpPr>
          <p:cNvPr id="1054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547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93988" y="1676400"/>
            <a:ext cx="6983412" cy="438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914795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4" name="Text Box 4"/>
          <p:cNvSpPr txBox="1">
            <a:spLocks noChangeArrowheads="1"/>
          </p:cNvSpPr>
          <p:nvPr/>
        </p:nvSpPr>
        <p:spPr bwMode="auto">
          <a:xfrm>
            <a:off x="1828800" y="762000"/>
            <a:ext cx="38179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6.31  </a:t>
            </a:r>
            <a:r>
              <a:rPr lang="en-US" altLang="en-US" sz="2000" i="1">
                <a:latin typeface="Times New Roman" panose="02020603050405020304" pitchFamily="18" charset="0"/>
              </a:rPr>
              <a:t>Bandwidth sharing</a:t>
            </a:r>
          </a:p>
        </p:txBody>
      </p:sp>
      <p:sp>
        <p:nvSpPr>
          <p:cNvPr id="1075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752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0" y="2001838"/>
            <a:ext cx="8656638" cy="3865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8310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957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9572" name="Text Box 4"/>
          <p:cNvSpPr txBox="1">
            <a:spLocks noChangeArrowheads="1"/>
          </p:cNvSpPr>
          <p:nvPr/>
        </p:nvSpPr>
        <p:spPr bwMode="auto">
          <a:xfrm>
            <a:off x="4849812" y="5526646"/>
            <a:ext cx="24161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6.32  </a:t>
            </a:r>
            <a:r>
              <a:rPr lang="en-US" altLang="en-US" sz="2000" i="1">
                <a:latin typeface="Times New Roman" panose="02020603050405020304" pitchFamily="18" charset="0"/>
              </a:rPr>
              <a:t>DSSS</a:t>
            </a:r>
          </a:p>
        </p:txBody>
      </p:sp>
      <p:sp>
        <p:nvSpPr>
          <p:cNvPr id="10957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957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08188" y="2490788"/>
            <a:ext cx="8126412" cy="2767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889241" y="721668"/>
            <a:ext cx="600523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latin typeface="Times New Roman" panose="02020603050405020304" pitchFamily="18" charset="0"/>
              </a:rPr>
              <a:t>2. Direct Sequence Spread Spectrum (DSSS</a:t>
            </a:r>
            <a:r>
              <a:rPr lang="en-US" altLang="en-US" sz="2400" dirty="0">
                <a:latin typeface="Times New Roman" panose="02020603050405020304" pitchFamily="18" charset="0"/>
              </a:rPr>
              <a:t>)</a:t>
            </a:r>
          </a:p>
        </p:txBody>
      </p:sp>
    </p:spTree>
    <p:extLst>
      <p:ext uri="{BB962C8B-B14F-4D97-AF65-F5344CB8AC3E}">
        <p14:creationId xmlns:p14="http://schemas.microsoft.com/office/powerpoint/2010/main" xmlns="" val="5688826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161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1620" name="Text Box 4"/>
          <p:cNvSpPr txBox="1">
            <a:spLocks noChangeArrowheads="1"/>
          </p:cNvSpPr>
          <p:nvPr/>
        </p:nvSpPr>
        <p:spPr bwMode="auto">
          <a:xfrm>
            <a:off x="1828800" y="762000"/>
            <a:ext cx="3352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6.33  </a:t>
            </a:r>
            <a:r>
              <a:rPr lang="en-US" altLang="en-US" sz="2000" i="1">
                <a:latin typeface="Times New Roman" panose="02020603050405020304" pitchFamily="18" charset="0"/>
              </a:rPr>
              <a:t>DSSS example</a:t>
            </a:r>
          </a:p>
        </p:txBody>
      </p:sp>
      <p:sp>
        <p:nvSpPr>
          <p:cNvPr id="11162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1162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00201" y="2057400"/>
            <a:ext cx="8875713" cy="3519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11691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xmlns="" val="0"/>
              </a:ext>
            </a:extLst>
          </a:blip>
          <a:srcRect/>
          <a:stretch>
            <a:fillRect/>
          </a:stretch>
        </p:blipFill>
        <p:spPr bwMode="auto">
          <a:xfrm>
            <a:off x="1524000" y="1"/>
            <a:ext cx="9144000" cy="1096963"/>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99" name="Rectangle 3"/>
          <p:cNvSpPr>
            <a:spLocks noChangeArrowheads="1"/>
          </p:cNvSpPr>
          <p:nvPr/>
        </p:nvSpPr>
        <p:spPr bwMode="auto">
          <a:xfrm>
            <a:off x="2667000" y="2514600"/>
            <a:ext cx="68580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4400">
                <a:solidFill>
                  <a:schemeClr val="tx2"/>
                </a:solidFill>
              </a:rPr>
              <a:t>Chapter 8</a:t>
            </a:r>
          </a:p>
          <a:p>
            <a:pPr algn="ctr"/>
            <a:endParaRPr lang="en-US" altLang="en-US" sz="2000">
              <a:solidFill>
                <a:schemeClr val="tx2"/>
              </a:solidFill>
            </a:endParaRPr>
          </a:p>
          <a:p>
            <a:pPr algn="ctr"/>
            <a:r>
              <a:rPr lang="en-US" altLang="en-US" sz="4400"/>
              <a:t>Switching</a:t>
            </a:r>
          </a:p>
        </p:txBody>
      </p:sp>
      <p:sp>
        <p:nvSpPr>
          <p:cNvPr id="4100"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r>
              <a:rPr lang="en-US" altLang="en-US" sz="1200" b="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xmlns="" val="38171903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8" name="Text Box 4"/>
          <p:cNvSpPr txBox="1">
            <a:spLocks noChangeArrowheads="1"/>
          </p:cNvSpPr>
          <p:nvPr/>
        </p:nvSpPr>
        <p:spPr bwMode="auto">
          <a:xfrm>
            <a:off x="1828801" y="381000"/>
            <a:ext cx="3509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  </a:t>
            </a:r>
            <a:r>
              <a:rPr lang="en-US" altLang="en-US" sz="2000" i="1">
                <a:latin typeface="Times New Roman" panose="02020603050405020304" pitchFamily="18" charset="0"/>
              </a:rPr>
              <a:t>Switched network</a:t>
            </a:r>
          </a:p>
        </p:txBody>
      </p:sp>
      <p:sp>
        <p:nvSpPr>
          <p:cNvPr id="614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15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05088" y="1905000"/>
            <a:ext cx="6691312" cy="328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09946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6" name="Text Box 4"/>
          <p:cNvSpPr txBox="1">
            <a:spLocks noChangeArrowheads="1"/>
          </p:cNvSpPr>
          <p:nvPr/>
        </p:nvSpPr>
        <p:spPr bwMode="auto">
          <a:xfrm>
            <a:off x="1828800" y="381000"/>
            <a:ext cx="5018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8.2  </a:t>
            </a:r>
            <a:r>
              <a:rPr lang="en-US" altLang="en-US" sz="2000" i="1">
                <a:latin typeface="Times New Roman" panose="02020603050405020304" pitchFamily="18" charset="0"/>
              </a:rPr>
              <a:t>Taxonomy of switched networks</a:t>
            </a:r>
          </a:p>
        </p:txBody>
      </p:sp>
      <p:sp>
        <p:nvSpPr>
          <p:cNvPr id="8197"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19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8976" y="1765300"/>
            <a:ext cx="8328025" cy="341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080257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61" name="Line 5"/>
          <p:cNvSpPr>
            <a:spLocks noChangeShapeType="1"/>
          </p:cNvSpPr>
          <p:nvPr/>
        </p:nvSpPr>
        <p:spPr bwMode="auto">
          <a:xfrm>
            <a:off x="1622163"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506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11857" y="2004316"/>
            <a:ext cx="8583613" cy="3154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11"/>
          <p:cNvSpPr>
            <a:spLocks noChangeArrowheads="1"/>
          </p:cNvSpPr>
          <p:nvPr/>
        </p:nvSpPr>
        <p:spPr bwMode="auto">
          <a:xfrm>
            <a:off x="1736463" y="153305"/>
            <a:ext cx="85344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dirty="0">
                <a:latin typeface="Arial" panose="020B0604020202020204" pitchFamily="34" charset="0"/>
              </a:rPr>
              <a:t>The frequency domain is more compact and useful when we are dealing with more than one sine wave. </a:t>
            </a:r>
            <a:endParaRPr lang="en-US" altLang="en-US" dirty="0" smtClean="0">
              <a:latin typeface="Arial" panose="020B0604020202020204" pitchFamily="34" charset="0"/>
            </a:endParaRPr>
          </a:p>
          <a:p>
            <a:pPr algn="just"/>
            <a:r>
              <a:rPr lang="en-US" altLang="en-US" dirty="0" smtClean="0">
                <a:latin typeface="Arial" panose="020B0604020202020204" pitchFamily="34" charset="0"/>
              </a:rPr>
              <a:t>For </a:t>
            </a:r>
            <a:r>
              <a:rPr lang="en-US" altLang="en-US" dirty="0">
                <a:latin typeface="Arial" panose="020B0604020202020204" pitchFamily="34" charset="0"/>
              </a:rPr>
              <a:t>example, </a:t>
            </a:r>
            <a:r>
              <a:rPr lang="en-US" altLang="en-US" dirty="0" smtClean="0">
                <a:latin typeface="Arial" panose="020B0604020202020204" pitchFamily="34" charset="0"/>
              </a:rPr>
              <a:t>Figure </a:t>
            </a:r>
            <a:r>
              <a:rPr lang="en-US" altLang="en-US" dirty="0">
                <a:latin typeface="Arial" panose="020B0604020202020204" pitchFamily="34" charset="0"/>
              </a:rPr>
              <a:t>shows three sine waves, each with different amplitude and frequency. </a:t>
            </a:r>
            <a:endParaRPr lang="en-US" altLang="en-US" dirty="0" smtClean="0">
              <a:latin typeface="Arial" panose="020B0604020202020204" pitchFamily="34" charset="0"/>
            </a:endParaRPr>
          </a:p>
          <a:p>
            <a:pPr algn="just"/>
            <a:r>
              <a:rPr lang="en-US" altLang="en-US" dirty="0" smtClean="0">
                <a:latin typeface="Arial" panose="020B0604020202020204" pitchFamily="34" charset="0"/>
              </a:rPr>
              <a:t>All </a:t>
            </a:r>
            <a:r>
              <a:rPr lang="en-US" altLang="en-US" dirty="0">
                <a:latin typeface="Arial" panose="020B0604020202020204" pitchFamily="34" charset="0"/>
              </a:rPr>
              <a:t>can be represented by three spikes in the frequency domain.</a:t>
            </a:r>
            <a:endParaRPr lang="en-US" altLang="en-US" dirty="0"/>
          </a:p>
        </p:txBody>
      </p:sp>
      <p:sp>
        <p:nvSpPr>
          <p:cNvPr id="6" name="Text Box 4"/>
          <p:cNvSpPr txBox="1">
            <a:spLocks noChangeArrowheads="1"/>
          </p:cNvSpPr>
          <p:nvPr/>
        </p:nvSpPr>
        <p:spPr bwMode="auto">
          <a:xfrm>
            <a:off x="2057932" y="5493717"/>
            <a:ext cx="78914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3.8  </a:t>
            </a:r>
            <a:r>
              <a:rPr lang="en-US" altLang="en-US" sz="2000" baseline="0" dirty="0"/>
              <a:t>The time domain and frequency domain of three sine waves</a:t>
            </a:r>
          </a:p>
        </p:txBody>
      </p:sp>
      <p:sp>
        <p:nvSpPr>
          <p:cNvPr id="7" name="Line 5"/>
          <p:cNvSpPr>
            <a:spLocks noChangeShapeType="1"/>
          </p:cNvSpPr>
          <p:nvPr/>
        </p:nvSpPr>
        <p:spPr bwMode="auto">
          <a:xfrm>
            <a:off x="1622163" y="1798152"/>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xmlns="" val="6036509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1752600" y="406400"/>
            <a:ext cx="769710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dirty="0">
                <a:effectLst>
                  <a:outerShdw blurRad="38100" dist="38100" dir="2700000" algn="tl">
                    <a:srgbClr val="C0C0C0"/>
                  </a:outerShdw>
                </a:effectLst>
                <a:latin typeface="Times" panose="02020603050405020304" pitchFamily="18" charset="0"/>
              </a:rPr>
              <a:t>8-1   CIRCUIT-SWITCHED NETWORKS</a:t>
            </a:r>
          </a:p>
        </p:txBody>
      </p:sp>
      <p:sp>
        <p:nvSpPr>
          <p:cNvPr id="1024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565253" name="Rectangle 5"/>
          <p:cNvSpPr>
            <a:spLocks noChangeArrowheads="1"/>
          </p:cNvSpPr>
          <p:nvPr/>
        </p:nvSpPr>
        <p:spPr bwMode="auto">
          <a:xfrm>
            <a:off x="1828800" y="1536700"/>
            <a:ext cx="82296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dirty="0">
                <a:effectLst>
                  <a:outerShdw blurRad="38100" dist="38100" dir="2700000" algn="tl">
                    <a:srgbClr val="C0C0C0"/>
                  </a:outerShdw>
                </a:effectLst>
                <a:latin typeface="Times New Roman" panose="02020603050405020304" pitchFamily="18" charset="0"/>
              </a:rPr>
              <a:t>A circuit-switched network consists of a set of switches connected by physical links. A connection between two stations is a dedicated path made of one or more links. However, each connection uses only one dedicated channel on each link. Each link is normally divided into n channels by using FDM or TDM.</a:t>
            </a:r>
          </a:p>
        </p:txBody>
      </p:sp>
      <p:sp>
        <p:nvSpPr>
          <p:cNvPr id="10246" name="Rectangle 30"/>
          <p:cNvSpPr>
            <a:spLocks noChangeArrowheads="1"/>
          </p:cNvSpPr>
          <p:nvPr/>
        </p:nvSpPr>
        <p:spPr bwMode="auto">
          <a:xfrm>
            <a:off x="1676400" y="4908550"/>
            <a:ext cx="76962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Three Phases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Efficiency</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Delay</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Circuit-Switched Technology in Telephone Networks</a:t>
            </a:r>
          </a:p>
        </p:txBody>
      </p:sp>
      <p:sp>
        <p:nvSpPr>
          <p:cNvPr id="565279" name="Text Box 31"/>
          <p:cNvSpPr txBox="1">
            <a:spLocks noChangeArrowheads="1"/>
          </p:cNvSpPr>
          <p:nvPr/>
        </p:nvSpPr>
        <p:spPr bwMode="auto">
          <a:xfrm>
            <a:off x="1689101" y="44323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41305016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38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388" name="Text Box 4"/>
          <p:cNvSpPr txBox="1">
            <a:spLocks noChangeArrowheads="1"/>
          </p:cNvSpPr>
          <p:nvPr/>
        </p:nvSpPr>
        <p:spPr bwMode="auto">
          <a:xfrm>
            <a:off x="1828801" y="381000"/>
            <a:ext cx="5140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8.3  </a:t>
            </a:r>
            <a:r>
              <a:rPr lang="en-US" altLang="en-US" sz="2000" i="1">
                <a:latin typeface="Times New Roman" panose="02020603050405020304" pitchFamily="18" charset="0"/>
              </a:rPr>
              <a:t>A trivial circuit-switched network</a:t>
            </a:r>
          </a:p>
        </p:txBody>
      </p:sp>
      <p:sp>
        <p:nvSpPr>
          <p:cNvPr id="1638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639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20914" y="1436688"/>
            <a:ext cx="7532687" cy="4506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008392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7" name="Line 9"/>
          <p:cNvSpPr>
            <a:spLocks noChangeShapeType="1"/>
          </p:cNvSpPr>
          <p:nvPr/>
        </p:nvSpPr>
        <p:spPr bwMode="auto">
          <a:xfrm>
            <a:off x="1981200" y="2177604"/>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298" name="Line 10"/>
          <p:cNvSpPr>
            <a:spLocks noChangeShapeType="1"/>
          </p:cNvSpPr>
          <p:nvPr/>
        </p:nvSpPr>
        <p:spPr bwMode="auto">
          <a:xfrm>
            <a:off x="1982788" y="540483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299" name="Rectangle 11"/>
          <p:cNvSpPr>
            <a:spLocks noChangeArrowheads="1"/>
          </p:cNvSpPr>
          <p:nvPr/>
        </p:nvSpPr>
        <p:spPr bwMode="auto">
          <a:xfrm>
            <a:off x="2019300" y="2269680"/>
            <a:ext cx="8077200" cy="3046988"/>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n-US" altLang="en-US" sz="2400" dirty="0"/>
              <a:t>A circuit-switched network is made of a set </a:t>
            </a:r>
            <a:r>
              <a:rPr lang="en-US" altLang="en-US" sz="2400" dirty="0" smtClean="0"/>
              <a:t>of switches </a:t>
            </a:r>
            <a:r>
              <a:rPr lang="en-US" altLang="en-US" sz="2400" dirty="0"/>
              <a:t>connected by physical links, in </a:t>
            </a:r>
            <a:r>
              <a:rPr lang="en-US" altLang="en-US" sz="2400" dirty="0" smtClean="0"/>
              <a:t>which each </a:t>
            </a:r>
            <a:r>
              <a:rPr lang="en-US" altLang="en-US" sz="2400" dirty="0"/>
              <a:t>link </a:t>
            </a:r>
            <a:r>
              <a:rPr lang="en-US" altLang="en-US" sz="2400" dirty="0" smtClean="0"/>
              <a:t>is divided </a:t>
            </a:r>
            <a:r>
              <a:rPr lang="en-US" altLang="en-US" sz="2400" dirty="0"/>
              <a:t>into </a:t>
            </a:r>
            <a:r>
              <a:rPr lang="en-US" altLang="en-US" sz="2400" i="1" dirty="0"/>
              <a:t>n</a:t>
            </a:r>
            <a:r>
              <a:rPr lang="en-US" altLang="en-US" sz="2400" dirty="0"/>
              <a:t> channels</a:t>
            </a:r>
            <a:r>
              <a:rPr lang="en-US" altLang="en-US" sz="2400" dirty="0" smtClean="0"/>
              <a:t>.</a:t>
            </a:r>
          </a:p>
          <a:p>
            <a:pPr marL="342900" indent="-342900" algn="just">
              <a:buFont typeface="Arial" panose="020B0604020202020204" pitchFamily="34" charset="0"/>
              <a:buChar char="•"/>
            </a:pPr>
            <a:endParaRPr lang="en-US" altLang="en-US" sz="2400" dirty="0" smtClean="0"/>
          </a:p>
          <a:p>
            <a:pPr marL="342900" indent="-342900" algn="just">
              <a:buFont typeface="Arial" panose="020B0604020202020204" pitchFamily="34" charset="0"/>
              <a:buChar char="•"/>
            </a:pPr>
            <a:r>
              <a:rPr lang="en-US" altLang="en-US" sz="2400" dirty="0" smtClean="0"/>
              <a:t>In </a:t>
            </a:r>
            <a:r>
              <a:rPr lang="en-US" altLang="en-US" sz="2400" dirty="0"/>
              <a:t>circuit switching, the resources need to </a:t>
            </a:r>
            <a:r>
              <a:rPr lang="en-US" altLang="en-US" sz="2400" dirty="0" smtClean="0"/>
              <a:t>be reserved </a:t>
            </a:r>
            <a:r>
              <a:rPr lang="en-US" altLang="en-US" sz="2400" dirty="0"/>
              <a:t>during the setup phase</a:t>
            </a:r>
            <a:r>
              <a:rPr lang="en-US" altLang="en-US" sz="2400" dirty="0" smtClean="0"/>
              <a:t>; the resources remain </a:t>
            </a:r>
            <a:r>
              <a:rPr lang="en-US" altLang="en-US" sz="2400" dirty="0"/>
              <a:t>dedicated for the entire duration of </a:t>
            </a:r>
            <a:r>
              <a:rPr lang="en-US" altLang="en-US" sz="2400" dirty="0" smtClean="0"/>
              <a:t>data transfer </a:t>
            </a:r>
            <a:r>
              <a:rPr lang="en-US" altLang="en-US" sz="2400" dirty="0"/>
              <a:t>until the teardown phase</a:t>
            </a:r>
            <a:r>
              <a:rPr lang="en-US" altLang="en-US" sz="2400" dirty="0" smtClean="0"/>
              <a:t>.</a:t>
            </a:r>
            <a:endParaRPr lang="en-US" altLang="en-US" sz="2400" dirty="0"/>
          </a:p>
        </p:txBody>
      </p:sp>
      <p:grpSp>
        <p:nvGrpSpPr>
          <p:cNvPr id="12300" name="Group 12"/>
          <p:cNvGrpSpPr>
            <a:grpSpLocks/>
          </p:cNvGrpSpPr>
          <p:nvPr/>
        </p:nvGrpSpPr>
        <p:grpSpPr bwMode="auto">
          <a:xfrm>
            <a:off x="1981200" y="1491804"/>
            <a:ext cx="1143000" cy="566738"/>
            <a:chOff x="1200" y="1248"/>
            <a:chExt cx="720" cy="357"/>
          </a:xfrm>
        </p:grpSpPr>
        <p:pic>
          <p:nvPicPr>
            <p:cNvPr id="12301"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30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38416365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815385"/>
            <a:ext cx="8077200" cy="3227231"/>
          </a:xfrm>
        </p:spPr>
        <p:txBody>
          <a:bodyPr/>
          <a:lstStyle/>
          <a:p>
            <a:r>
              <a:rPr lang="en-US" dirty="0" smtClean="0">
                <a:latin typeface="Times New Roman" panose="02020603050405020304" pitchFamily="18" charset="0"/>
                <a:cs typeface="Times New Roman" panose="02020603050405020304" pitchFamily="18" charset="0"/>
              </a:rPr>
              <a:t>Three Phases of Circuit Switched Networks:</a:t>
            </a:r>
          </a:p>
          <a:p>
            <a:pPr lvl="1"/>
            <a:r>
              <a:rPr lang="en-US" dirty="0" smtClean="0">
                <a:latin typeface="Times New Roman" panose="02020603050405020304" pitchFamily="18" charset="0"/>
                <a:cs typeface="Times New Roman" panose="02020603050405020304" pitchFamily="18" charset="0"/>
              </a:rPr>
              <a:t>Setup Phase</a:t>
            </a:r>
          </a:p>
          <a:p>
            <a:pPr lvl="1"/>
            <a:r>
              <a:rPr lang="en-US" dirty="0" smtClean="0">
                <a:latin typeface="Times New Roman" panose="02020603050405020304" pitchFamily="18" charset="0"/>
                <a:cs typeface="Times New Roman" panose="02020603050405020304" pitchFamily="18" charset="0"/>
              </a:rPr>
              <a:t>Data Transfer Phase</a:t>
            </a:r>
          </a:p>
          <a:p>
            <a:pPr lvl="1"/>
            <a:r>
              <a:rPr lang="en-US" dirty="0" smtClean="0">
                <a:latin typeface="Times New Roman" panose="02020603050405020304" pitchFamily="18" charset="0"/>
                <a:cs typeface="Times New Roman" panose="02020603050405020304" pitchFamily="18" charset="0"/>
              </a:rPr>
              <a:t>Teardown Phase</a:t>
            </a:r>
          </a:p>
          <a:p>
            <a:r>
              <a:rPr lang="en-US" dirty="0" smtClean="0">
                <a:latin typeface="Times New Roman" panose="02020603050405020304" pitchFamily="18" charset="0"/>
                <a:cs typeface="Times New Roman" panose="02020603050405020304" pitchFamily="18" charset="0"/>
              </a:rPr>
              <a:t>Efficiency</a:t>
            </a:r>
          </a:p>
          <a:p>
            <a:r>
              <a:rPr lang="en-US" dirty="0" smtClean="0">
                <a:latin typeface="Times New Roman" panose="02020603050405020304" pitchFamily="18" charset="0"/>
                <a:cs typeface="Times New Roman" panose="02020603050405020304" pitchFamily="18" charset="0"/>
              </a:rPr>
              <a:t>Delay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74100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662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6628" name="Text Box 4"/>
          <p:cNvSpPr txBox="1">
            <a:spLocks noChangeArrowheads="1"/>
          </p:cNvSpPr>
          <p:nvPr/>
        </p:nvSpPr>
        <p:spPr bwMode="auto">
          <a:xfrm>
            <a:off x="1828800" y="381000"/>
            <a:ext cx="53609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8.6  </a:t>
            </a:r>
            <a:r>
              <a:rPr lang="en-US" altLang="en-US" sz="2000" i="1">
                <a:latin typeface="Times New Roman" panose="02020603050405020304" pitchFamily="18" charset="0"/>
              </a:rPr>
              <a:t>Delay in a circuit-switched network</a:t>
            </a:r>
          </a:p>
        </p:txBody>
      </p:sp>
      <p:sp>
        <p:nvSpPr>
          <p:cNvPr id="2662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33538" y="1592264"/>
            <a:ext cx="8729662" cy="435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24738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2297" name="Line 9"/>
          <p:cNvSpPr>
            <a:spLocks noChangeShapeType="1"/>
          </p:cNvSpPr>
          <p:nvPr/>
        </p:nvSpPr>
        <p:spPr bwMode="auto">
          <a:xfrm>
            <a:off x="1981200" y="2177604"/>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298" name="Line 10"/>
          <p:cNvSpPr>
            <a:spLocks noChangeShapeType="1"/>
          </p:cNvSpPr>
          <p:nvPr/>
        </p:nvSpPr>
        <p:spPr bwMode="auto">
          <a:xfrm>
            <a:off x="2006958" y="4194216"/>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12300" name="Group 12"/>
          <p:cNvGrpSpPr>
            <a:grpSpLocks/>
          </p:cNvGrpSpPr>
          <p:nvPr/>
        </p:nvGrpSpPr>
        <p:grpSpPr bwMode="auto">
          <a:xfrm>
            <a:off x="1981200" y="1491804"/>
            <a:ext cx="1143000" cy="566738"/>
            <a:chOff x="1200" y="1248"/>
            <a:chExt cx="720" cy="357"/>
          </a:xfrm>
        </p:grpSpPr>
        <p:pic>
          <p:nvPicPr>
            <p:cNvPr id="12301"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30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solidFill>
                    <a:schemeClr val="hlink"/>
                  </a:solidFill>
                  <a:latin typeface="Times New Roman" panose="02020603050405020304" pitchFamily="18" charset="0"/>
                </a:rPr>
                <a:t>Note</a:t>
              </a:r>
            </a:p>
          </p:txBody>
        </p:sp>
      </p:grpSp>
      <p:sp>
        <p:nvSpPr>
          <p:cNvPr id="15" name="Rectangle 11"/>
          <p:cNvSpPr>
            <a:spLocks noChangeArrowheads="1"/>
          </p:cNvSpPr>
          <p:nvPr/>
        </p:nvSpPr>
        <p:spPr bwMode="auto">
          <a:xfrm>
            <a:off x="2006958" y="2309956"/>
            <a:ext cx="8077200" cy="1754326"/>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3600" dirty="0">
                <a:latin typeface="Times New Roman" panose="02020603050405020304" pitchFamily="18" charset="0"/>
                <a:cs typeface="Times New Roman" panose="02020603050405020304" pitchFamily="18" charset="0"/>
              </a:rPr>
              <a:t>Switching at the physical layer in the traditional telephone network uses</a:t>
            </a:r>
          </a:p>
          <a:p>
            <a:pPr algn="ctr"/>
            <a:r>
              <a:rPr lang="en-US" altLang="en-US" sz="3600" dirty="0">
                <a:latin typeface="Times New Roman" panose="02020603050405020304" pitchFamily="18" charset="0"/>
                <a:cs typeface="Times New Roman" panose="02020603050405020304" pitchFamily="18" charset="0"/>
              </a:rPr>
              <a:t>the circuit-switching approach.</a:t>
            </a:r>
          </a:p>
        </p:txBody>
      </p:sp>
    </p:spTree>
    <p:extLst>
      <p:ext uri="{BB962C8B-B14F-4D97-AF65-F5344CB8AC3E}">
        <p14:creationId xmlns:p14="http://schemas.microsoft.com/office/powerpoint/2010/main" xmlns="" val="10869929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7091" name="Text Box 3"/>
          <p:cNvSpPr txBox="1">
            <a:spLocks noChangeArrowheads="1"/>
          </p:cNvSpPr>
          <p:nvPr/>
        </p:nvSpPr>
        <p:spPr bwMode="auto">
          <a:xfrm>
            <a:off x="1752600" y="406400"/>
            <a:ext cx="596188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dirty="0">
                <a:effectLst>
                  <a:outerShdw blurRad="38100" dist="38100" dir="2700000" algn="tl">
                    <a:srgbClr val="C0C0C0"/>
                  </a:outerShdw>
                </a:effectLst>
                <a:latin typeface="Times" panose="02020603050405020304" pitchFamily="18" charset="0"/>
              </a:rPr>
              <a:t>8-2   DATAGRAM NETWORKS</a:t>
            </a:r>
          </a:p>
        </p:txBody>
      </p:sp>
      <p:sp>
        <p:nvSpPr>
          <p:cNvPr id="3072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7093" name="Rectangle 5"/>
          <p:cNvSpPr>
            <a:spLocks noChangeArrowheads="1"/>
          </p:cNvSpPr>
          <p:nvPr/>
        </p:nvSpPr>
        <p:spPr bwMode="auto">
          <a:xfrm>
            <a:off x="1828800" y="1536700"/>
            <a:ext cx="82296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In data communications, we need to send messages from one end system to another. If the message is going to pass through a packet-switched network, it needs to be divided into packets of fixed or variable size. The size of the packet is determined by the network and the governing protocol.</a:t>
            </a:r>
          </a:p>
        </p:txBody>
      </p:sp>
      <p:sp>
        <p:nvSpPr>
          <p:cNvPr id="30726" name="Rectangle 6"/>
          <p:cNvSpPr>
            <a:spLocks noChangeArrowheads="1"/>
          </p:cNvSpPr>
          <p:nvPr/>
        </p:nvSpPr>
        <p:spPr bwMode="auto">
          <a:xfrm>
            <a:off x="1676400" y="4908550"/>
            <a:ext cx="76962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Routing Table</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Efficiency</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Delay</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Datagram Networks in the Internet</a:t>
            </a:r>
          </a:p>
        </p:txBody>
      </p:sp>
      <p:sp>
        <p:nvSpPr>
          <p:cNvPr id="857095" name="Text Box 7"/>
          <p:cNvSpPr txBox="1">
            <a:spLocks noChangeArrowheads="1"/>
          </p:cNvSpPr>
          <p:nvPr/>
        </p:nvSpPr>
        <p:spPr bwMode="auto">
          <a:xfrm>
            <a:off x="1689101" y="44323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8654327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819" name="Line 3"/>
          <p:cNvSpPr>
            <a:spLocks noChangeShapeType="1"/>
          </p:cNvSpPr>
          <p:nvPr/>
        </p:nvSpPr>
        <p:spPr bwMode="auto">
          <a:xfrm>
            <a:off x="1676400" y="177621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820" name="Text Box 4"/>
          <p:cNvSpPr txBox="1">
            <a:spLocks noChangeArrowheads="1"/>
          </p:cNvSpPr>
          <p:nvPr/>
        </p:nvSpPr>
        <p:spPr bwMode="auto">
          <a:xfrm>
            <a:off x="2686843" y="5755246"/>
            <a:ext cx="6742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8.7  </a:t>
            </a:r>
            <a:r>
              <a:rPr lang="en-US" altLang="en-US" sz="2000" i="1" dirty="0">
                <a:latin typeface="Times New Roman" panose="02020603050405020304" pitchFamily="18" charset="0"/>
              </a:rPr>
              <a:t>A datagram network with four switches (routers)</a:t>
            </a:r>
          </a:p>
        </p:txBody>
      </p:sp>
      <p:sp>
        <p:nvSpPr>
          <p:cNvPr id="34821"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482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65325" y="2677710"/>
            <a:ext cx="8474075" cy="3008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11"/>
          <p:cNvSpPr>
            <a:spLocks noChangeArrowheads="1"/>
          </p:cNvSpPr>
          <p:nvPr/>
        </p:nvSpPr>
        <p:spPr bwMode="auto">
          <a:xfrm>
            <a:off x="1965325" y="288608"/>
            <a:ext cx="8077200" cy="1384995"/>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a:t>In a packet-switched network, there </a:t>
            </a:r>
            <a:br>
              <a:rPr lang="en-US" altLang="en-US" sz="2800"/>
            </a:br>
            <a:r>
              <a:rPr lang="en-US" altLang="en-US" sz="2800"/>
              <a:t>is no resource reservation;</a:t>
            </a:r>
          </a:p>
          <a:p>
            <a:pPr algn="ctr"/>
            <a:r>
              <a:rPr lang="en-US" altLang="en-US" sz="2800"/>
              <a:t>resources are allocated on demand.</a:t>
            </a:r>
          </a:p>
        </p:txBody>
      </p:sp>
    </p:spTree>
    <p:extLst>
      <p:ext uri="{BB962C8B-B14F-4D97-AF65-F5344CB8AC3E}">
        <p14:creationId xmlns:p14="http://schemas.microsoft.com/office/powerpoint/2010/main" xmlns="" val="17082015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8915" name="Line 3"/>
          <p:cNvSpPr>
            <a:spLocks noChangeShapeType="1"/>
          </p:cNvSpPr>
          <p:nvPr/>
        </p:nvSpPr>
        <p:spPr bwMode="auto">
          <a:xfrm>
            <a:off x="1676400" y="124818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8916" name="Text Box 4"/>
          <p:cNvSpPr txBox="1">
            <a:spLocks noChangeArrowheads="1"/>
          </p:cNvSpPr>
          <p:nvPr/>
        </p:nvSpPr>
        <p:spPr bwMode="auto">
          <a:xfrm>
            <a:off x="3593206" y="6060047"/>
            <a:ext cx="5510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8.8  </a:t>
            </a:r>
            <a:r>
              <a:rPr lang="en-US" altLang="en-US" sz="2000" i="1" dirty="0">
                <a:latin typeface="Times New Roman" panose="02020603050405020304" pitchFamily="18" charset="0"/>
              </a:rPr>
              <a:t>Routing table in a datagram network</a:t>
            </a:r>
          </a:p>
        </p:txBody>
      </p:sp>
      <p:sp>
        <p:nvSpPr>
          <p:cNvPr id="38917" name="Line 5"/>
          <p:cNvSpPr>
            <a:spLocks noChangeShapeType="1"/>
          </p:cNvSpPr>
          <p:nvPr/>
        </p:nvSpPr>
        <p:spPr bwMode="auto">
          <a:xfrm>
            <a:off x="1676400" y="663369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891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91062" y="1497014"/>
            <a:ext cx="2733675" cy="4446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11"/>
          <p:cNvSpPr>
            <a:spLocks noChangeArrowheads="1"/>
          </p:cNvSpPr>
          <p:nvPr/>
        </p:nvSpPr>
        <p:spPr bwMode="auto">
          <a:xfrm>
            <a:off x="2019299" y="233276"/>
            <a:ext cx="8077200" cy="954107"/>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2800"/>
              <a:t>A switch in a datagram network uses a routing table that is based on the destination address.</a:t>
            </a:r>
          </a:p>
        </p:txBody>
      </p:sp>
    </p:spTree>
    <p:extLst>
      <p:ext uri="{BB962C8B-B14F-4D97-AF65-F5344CB8AC3E}">
        <p14:creationId xmlns:p14="http://schemas.microsoft.com/office/powerpoint/2010/main" xmlns="" val="42923106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0969"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70"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71"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The destination address in the header of a packet in a datagram network</a:t>
            </a:r>
          </a:p>
          <a:p>
            <a:pPr algn="ctr"/>
            <a:r>
              <a:rPr lang="en-US" altLang="en-US"/>
              <a:t>remains the same during the entire journey of the packet.</a:t>
            </a:r>
          </a:p>
        </p:txBody>
      </p:sp>
      <p:grpSp>
        <p:nvGrpSpPr>
          <p:cNvPr id="40972" name="Group 12"/>
          <p:cNvGrpSpPr>
            <a:grpSpLocks/>
          </p:cNvGrpSpPr>
          <p:nvPr/>
        </p:nvGrpSpPr>
        <p:grpSpPr bwMode="auto">
          <a:xfrm>
            <a:off x="1981200" y="1981200"/>
            <a:ext cx="1143000" cy="566738"/>
            <a:chOff x="1200" y="1248"/>
            <a:chExt cx="720" cy="357"/>
          </a:xfrm>
        </p:grpSpPr>
        <p:pic>
          <p:nvPicPr>
            <p:cNvPr id="40973"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97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957668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Periodic Signal</a:t>
            </a:r>
            <a:endParaRPr lang="en-US" dirty="0"/>
          </a:p>
        </p:txBody>
      </p:sp>
      <p:sp>
        <p:nvSpPr>
          <p:cNvPr id="3" name="Content Placeholder 2"/>
          <p:cNvSpPr>
            <a:spLocks noGrp="1"/>
          </p:cNvSpPr>
          <p:nvPr>
            <p:ph idx="1"/>
          </p:nvPr>
        </p:nvSpPr>
        <p:spPr/>
        <p:txBody>
          <a:bodyPr>
            <a:normAutofit/>
          </a:bodyPr>
          <a:lstStyle/>
          <a:p>
            <a:pPr algn="just"/>
            <a:r>
              <a:rPr lang="en-US" sz="2800" dirty="0"/>
              <a:t>A single-frequency sine wave is not useful in data communications</a:t>
            </a:r>
            <a:r>
              <a:rPr lang="en-US" sz="2800" dirty="0" smtClean="0"/>
              <a:t>; we </a:t>
            </a:r>
            <a:r>
              <a:rPr lang="en-US" sz="2800" dirty="0"/>
              <a:t>need to send a composite signal, a signal made of many simple sine waves.</a:t>
            </a:r>
          </a:p>
          <a:p>
            <a:pPr algn="just"/>
            <a:r>
              <a:rPr lang="en-US" sz="2800" dirty="0"/>
              <a:t>According to Fourier analysis, any composite signal is a combination </a:t>
            </a:r>
            <a:r>
              <a:rPr lang="en-US" sz="2800" dirty="0" smtClean="0"/>
              <a:t>of simple </a:t>
            </a:r>
            <a:r>
              <a:rPr lang="en-US" sz="2800" dirty="0"/>
              <a:t>sine waves with different frequencies, amplitudes, and phases.</a:t>
            </a:r>
          </a:p>
          <a:p>
            <a:pPr algn="just"/>
            <a:r>
              <a:rPr lang="en-US" sz="2800" dirty="0"/>
              <a:t>If the composite signal is periodic, the decomposition gives a series of signals with discrete </a:t>
            </a:r>
            <a:r>
              <a:rPr lang="en-US" sz="2800" dirty="0" smtClean="0"/>
              <a:t>frequencies</a:t>
            </a:r>
          </a:p>
          <a:p>
            <a:pPr algn="just"/>
            <a:r>
              <a:rPr lang="en-US" sz="2800" dirty="0"/>
              <a:t>I</a:t>
            </a:r>
            <a:r>
              <a:rPr lang="en-US" sz="2800" dirty="0" smtClean="0"/>
              <a:t>f </a:t>
            </a:r>
            <a:r>
              <a:rPr lang="en-US" sz="2800" dirty="0"/>
              <a:t>the composite signal is nonperiodic, the decomposition gives a combination of sine waves with continuous frequencies</a:t>
            </a:r>
            <a:r>
              <a:rPr lang="en-US" sz="2800" dirty="0" smtClean="0"/>
              <a:t>.</a:t>
            </a:r>
            <a:endParaRPr lang="en-US" sz="2800" dirty="0"/>
          </a:p>
        </p:txBody>
      </p:sp>
    </p:spTree>
    <p:extLst>
      <p:ext uri="{BB962C8B-B14F-4D97-AF65-F5344CB8AC3E}">
        <p14:creationId xmlns:p14="http://schemas.microsoft.com/office/powerpoint/2010/main" xmlns="" val="2118116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301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3012" name="Text Box 4"/>
          <p:cNvSpPr txBox="1">
            <a:spLocks noChangeArrowheads="1"/>
          </p:cNvSpPr>
          <p:nvPr/>
        </p:nvSpPr>
        <p:spPr bwMode="auto">
          <a:xfrm>
            <a:off x="1828800" y="381000"/>
            <a:ext cx="4699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8.9  </a:t>
            </a:r>
            <a:r>
              <a:rPr lang="en-US" altLang="en-US" sz="2000" i="1">
                <a:latin typeface="Times New Roman" panose="02020603050405020304" pitchFamily="18" charset="0"/>
              </a:rPr>
              <a:t>Delay in a datagram network</a:t>
            </a:r>
          </a:p>
        </p:txBody>
      </p:sp>
      <p:sp>
        <p:nvSpPr>
          <p:cNvPr id="43013"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301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38350" y="2043114"/>
            <a:ext cx="8172450" cy="336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032652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5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6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6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6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6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6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5065"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5066"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5067"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Switching in the Internet is done by using the datagram approach </a:t>
            </a:r>
            <a:br>
              <a:rPr lang="en-US" altLang="en-US"/>
            </a:br>
            <a:r>
              <a:rPr lang="en-US" altLang="en-US"/>
              <a:t>to packet switching at </a:t>
            </a:r>
            <a:br>
              <a:rPr lang="en-US" altLang="en-US"/>
            </a:br>
            <a:r>
              <a:rPr lang="en-US" altLang="en-US"/>
              <a:t>the network layer.</a:t>
            </a:r>
          </a:p>
        </p:txBody>
      </p:sp>
      <p:grpSp>
        <p:nvGrpSpPr>
          <p:cNvPr id="45068" name="Group 12"/>
          <p:cNvGrpSpPr>
            <a:grpSpLocks/>
          </p:cNvGrpSpPr>
          <p:nvPr/>
        </p:nvGrpSpPr>
        <p:grpSpPr bwMode="auto">
          <a:xfrm>
            <a:off x="1981200" y="1981200"/>
            <a:ext cx="1143000" cy="566738"/>
            <a:chOff x="1200" y="1248"/>
            <a:chExt cx="720" cy="357"/>
          </a:xfrm>
        </p:grpSpPr>
        <p:pic>
          <p:nvPicPr>
            <p:cNvPr id="45069"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507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31202868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8115" name="Text Box 3"/>
          <p:cNvSpPr txBox="1">
            <a:spLocks noChangeArrowheads="1"/>
          </p:cNvSpPr>
          <p:nvPr/>
        </p:nvSpPr>
        <p:spPr bwMode="auto">
          <a:xfrm>
            <a:off x="1752601" y="406400"/>
            <a:ext cx="734162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a:effectLst>
                  <a:outerShdw blurRad="38100" dist="38100" dir="2700000" algn="tl">
                    <a:srgbClr val="C0C0C0"/>
                  </a:outerShdw>
                </a:effectLst>
                <a:latin typeface="Times" panose="02020603050405020304" pitchFamily="18" charset="0"/>
              </a:rPr>
              <a:t>8-3   VIRTUAL-CIRCUIT NETWORKS</a:t>
            </a:r>
          </a:p>
        </p:txBody>
      </p:sp>
      <p:sp>
        <p:nvSpPr>
          <p:cNvPr id="47108"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8117" name="Rectangle 5"/>
          <p:cNvSpPr>
            <a:spLocks noChangeArrowheads="1"/>
          </p:cNvSpPr>
          <p:nvPr/>
        </p:nvSpPr>
        <p:spPr bwMode="auto">
          <a:xfrm>
            <a:off x="1828800" y="1674814"/>
            <a:ext cx="8229600"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A virtual-circuit network is a cross between a circuit-switched network and a datagram network. It has some characteristics of both.</a:t>
            </a:r>
          </a:p>
        </p:txBody>
      </p:sp>
      <p:sp>
        <p:nvSpPr>
          <p:cNvPr id="47110" name="Rectangle 6"/>
          <p:cNvSpPr>
            <a:spLocks noChangeArrowheads="1"/>
          </p:cNvSpPr>
          <p:nvPr/>
        </p:nvSpPr>
        <p:spPr bwMode="auto">
          <a:xfrm>
            <a:off x="1676400" y="4210050"/>
            <a:ext cx="76962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Addressing</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Three Phases</a:t>
            </a:r>
          </a:p>
          <a:p>
            <a:pPr>
              <a:buClr>
                <a:schemeClr val="tx1"/>
              </a:buClr>
              <a:buSzPct val="117000"/>
              <a:buFont typeface="Wingdings" panose="05000000000000000000" pitchFamily="2" charset="2"/>
              <a:buNone/>
            </a:pPr>
            <a:r>
              <a:rPr lang="fr-FR" altLang="en-US" sz="2400">
                <a:solidFill>
                  <a:srgbClr val="0033CC"/>
                </a:solidFill>
                <a:latin typeface="Times New Roman" panose="02020603050405020304" pitchFamily="18" charset="0"/>
              </a:rPr>
              <a:t>Efficiency</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Delay</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Circuit-Switched Technology in WANs</a:t>
            </a:r>
          </a:p>
        </p:txBody>
      </p:sp>
      <p:sp>
        <p:nvSpPr>
          <p:cNvPr id="858119" name="Text Box 7"/>
          <p:cNvSpPr txBox="1">
            <a:spLocks noChangeArrowheads="1"/>
          </p:cNvSpPr>
          <p:nvPr/>
        </p:nvSpPr>
        <p:spPr bwMode="auto">
          <a:xfrm>
            <a:off x="1689101" y="37338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29809876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915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9156" name="Text Box 4"/>
          <p:cNvSpPr txBox="1">
            <a:spLocks noChangeArrowheads="1"/>
          </p:cNvSpPr>
          <p:nvPr/>
        </p:nvSpPr>
        <p:spPr bwMode="auto">
          <a:xfrm>
            <a:off x="1828800" y="381000"/>
            <a:ext cx="4222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8.10  </a:t>
            </a:r>
            <a:r>
              <a:rPr lang="en-US" altLang="en-US" sz="2000" i="1">
                <a:latin typeface="Times New Roman" panose="02020603050405020304" pitchFamily="18" charset="0"/>
              </a:rPr>
              <a:t>Virtual-circuit network</a:t>
            </a:r>
          </a:p>
        </p:txBody>
      </p:sp>
      <p:sp>
        <p:nvSpPr>
          <p:cNvPr id="49157"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915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7864" y="1812926"/>
            <a:ext cx="8262937" cy="3825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618305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0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04" name="Text Box 4"/>
          <p:cNvSpPr txBox="1">
            <a:spLocks noChangeArrowheads="1"/>
          </p:cNvSpPr>
          <p:nvPr/>
        </p:nvSpPr>
        <p:spPr bwMode="auto">
          <a:xfrm>
            <a:off x="1828800" y="381000"/>
            <a:ext cx="43322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8.11  </a:t>
            </a:r>
            <a:r>
              <a:rPr lang="en-US" altLang="en-US" sz="2000" i="1">
                <a:latin typeface="Times New Roman" panose="02020603050405020304" pitchFamily="18" charset="0"/>
              </a:rPr>
              <a:t>Virtual-circuit identifier</a:t>
            </a:r>
          </a:p>
        </p:txBody>
      </p:sp>
      <p:sp>
        <p:nvSpPr>
          <p:cNvPr id="51205"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1206"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1" y="2438401"/>
            <a:ext cx="7496175" cy="202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902065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325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3252" name="Text Box 4"/>
          <p:cNvSpPr txBox="1">
            <a:spLocks noChangeArrowheads="1"/>
          </p:cNvSpPr>
          <p:nvPr/>
        </p:nvSpPr>
        <p:spPr bwMode="auto">
          <a:xfrm>
            <a:off x="1828801" y="381000"/>
            <a:ext cx="6526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8.12  </a:t>
            </a:r>
            <a:r>
              <a:rPr lang="en-US" altLang="en-US" sz="2000" i="1">
                <a:latin typeface="Times New Roman" panose="02020603050405020304" pitchFamily="18" charset="0"/>
              </a:rPr>
              <a:t>Switch and tables in a virtual-circuit network</a:t>
            </a:r>
          </a:p>
        </p:txBody>
      </p:sp>
      <p:sp>
        <p:nvSpPr>
          <p:cNvPr id="53253"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325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1196976"/>
            <a:ext cx="7404100" cy="505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361392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529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5300" name="Text Box 4"/>
          <p:cNvSpPr txBox="1">
            <a:spLocks noChangeArrowheads="1"/>
          </p:cNvSpPr>
          <p:nvPr/>
        </p:nvSpPr>
        <p:spPr bwMode="auto">
          <a:xfrm>
            <a:off x="1828801" y="381000"/>
            <a:ext cx="8355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8.13  </a:t>
            </a:r>
            <a:r>
              <a:rPr lang="en-US" altLang="en-US" sz="2000" i="1">
                <a:latin typeface="Times New Roman" panose="02020603050405020304" pitchFamily="18" charset="0"/>
              </a:rPr>
              <a:t>Source-to-destination data transfer in a virtual-circuit network</a:t>
            </a:r>
          </a:p>
        </p:txBody>
      </p:sp>
      <p:sp>
        <p:nvSpPr>
          <p:cNvPr id="55301"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5302"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92364" y="1211264"/>
            <a:ext cx="7513637" cy="5037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738602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734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7348" name="Text Box 4"/>
          <p:cNvSpPr txBox="1">
            <a:spLocks noChangeArrowheads="1"/>
          </p:cNvSpPr>
          <p:nvPr/>
        </p:nvSpPr>
        <p:spPr bwMode="auto">
          <a:xfrm>
            <a:off x="1828800" y="381000"/>
            <a:ext cx="61102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8.14  </a:t>
            </a:r>
            <a:r>
              <a:rPr lang="en-US" altLang="en-US" sz="2000" i="1">
                <a:latin typeface="Times New Roman" panose="02020603050405020304" pitchFamily="18" charset="0"/>
              </a:rPr>
              <a:t>Setup request in a virtual-circuit network</a:t>
            </a:r>
          </a:p>
        </p:txBody>
      </p:sp>
      <p:sp>
        <p:nvSpPr>
          <p:cNvPr id="57349"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735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1647826"/>
            <a:ext cx="7696200" cy="391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407416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39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396" name="Text Box 4"/>
          <p:cNvSpPr txBox="1">
            <a:spLocks noChangeArrowheads="1"/>
          </p:cNvSpPr>
          <p:nvPr/>
        </p:nvSpPr>
        <p:spPr bwMode="auto">
          <a:xfrm>
            <a:off x="1828800" y="381000"/>
            <a:ext cx="711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8.15  </a:t>
            </a:r>
            <a:r>
              <a:rPr lang="en-US" altLang="en-US" sz="2000" i="1">
                <a:latin typeface="Times New Roman" panose="02020603050405020304" pitchFamily="18" charset="0"/>
              </a:rPr>
              <a:t>Setup acknowledgment in a virtual-circuit network</a:t>
            </a:r>
          </a:p>
        </p:txBody>
      </p:sp>
      <p:sp>
        <p:nvSpPr>
          <p:cNvPr id="59397"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939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00264" y="1776414"/>
            <a:ext cx="8034337" cy="3938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52766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1449" name="Line 9"/>
          <p:cNvSpPr>
            <a:spLocks noChangeShapeType="1"/>
          </p:cNvSpPr>
          <p:nvPr/>
        </p:nvSpPr>
        <p:spPr bwMode="auto">
          <a:xfrm>
            <a:off x="1981200" y="2209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50" name="Line 10"/>
          <p:cNvSpPr>
            <a:spLocks noChangeShapeType="1"/>
          </p:cNvSpPr>
          <p:nvPr/>
        </p:nvSpPr>
        <p:spPr bwMode="auto">
          <a:xfrm>
            <a:off x="1982788" y="5410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51" name="Rectangle 11"/>
          <p:cNvSpPr>
            <a:spLocks noChangeArrowheads="1"/>
          </p:cNvSpPr>
          <p:nvPr/>
        </p:nvSpPr>
        <p:spPr bwMode="auto">
          <a:xfrm>
            <a:off x="2019300" y="2301875"/>
            <a:ext cx="8077200" cy="3046988"/>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virtual-circuit switching, all packets belonging to the same source and </a:t>
            </a:r>
            <a:br>
              <a:rPr lang="en-US" altLang="en-US"/>
            </a:br>
            <a:r>
              <a:rPr lang="en-US" altLang="en-US"/>
              <a:t>destination travel the same path;</a:t>
            </a:r>
          </a:p>
          <a:p>
            <a:pPr algn="ctr"/>
            <a:r>
              <a:rPr lang="en-US" altLang="en-US"/>
              <a:t>but the packets  may arrive at the destination with different delays </a:t>
            </a:r>
            <a:br>
              <a:rPr lang="en-US" altLang="en-US"/>
            </a:br>
            <a:r>
              <a:rPr lang="en-US" altLang="en-US"/>
              <a:t>if resource allocation is on demand.</a:t>
            </a:r>
          </a:p>
        </p:txBody>
      </p:sp>
      <p:grpSp>
        <p:nvGrpSpPr>
          <p:cNvPr id="61452" name="Group 12"/>
          <p:cNvGrpSpPr>
            <a:grpSpLocks/>
          </p:cNvGrpSpPr>
          <p:nvPr/>
        </p:nvGrpSpPr>
        <p:grpSpPr bwMode="auto">
          <a:xfrm>
            <a:off x="1981200" y="1524000"/>
            <a:ext cx="1143000" cy="566738"/>
            <a:chOff x="1200" y="1248"/>
            <a:chExt cx="720" cy="357"/>
          </a:xfrm>
        </p:grpSpPr>
        <p:pic>
          <p:nvPicPr>
            <p:cNvPr id="61453"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145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16623997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6083" name="Line 3"/>
          <p:cNvSpPr>
            <a:spLocks noChangeShapeType="1"/>
          </p:cNvSpPr>
          <p:nvPr/>
        </p:nvSpPr>
        <p:spPr bwMode="auto">
          <a:xfrm>
            <a:off x="1676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60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6088"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7864" y="1981200"/>
            <a:ext cx="8491537" cy="3074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457200"/>
            <a:ext cx="45354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3.9  </a:t>
            </a:r>
            <a:r>
              <a:rPr lang="en-US" altLang="en-US" sz="2000" baseline="0" dirty="0"/>
              <a:t>A composite periodic signal</a:t>
            </a:r>
          </a:p>
        </p:txBody>
      </p:sp>
    </p:spTree>
    <p:extLst>
      <p:ext uri="{BB962C8B-B14F-4D97-AF65-F5344CB8AC3E}">
        <p14:creationId xmlns:p14="http://schemas.microsoft.com/office/powerpoint/2010/main" xmlns="" val="23195885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349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3492" name="Text Box 4"/>
          <p:cNvSpPr txBox="1">
            <a:spLocks noChangeArrowheads="1"/>
          </p:cNvSpPr>
          <p:nvPr/>
        </p:nvSpPr>
        <p:spPr bwMode="auto">
          <a:xfrm>
            <a:off x="1828801" y="381000"/>
            <a:ext cx="53006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8.16  </a:t>
            </a:r>
            <a:r>
              <a:rPr lang="en-US" altLang="en-US" sz="2000" i="1">
                <a:latin typeface="Times New Roman" panose="02020603050405020304" pitchFamily="18" charset="0"/>
              </a:rPr>
              <a:t>Delay in a virtual-circuit network</a:t>
            </a:r>
          </a:p>
        </p:txBody>
      </p:sp>
      <p:sp>
        <p:nvSpPr>
          <p:cNvPr id="63493"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349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09738" y="1473200"/>
            <a:ext cx="8729662" cy="431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992140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5545" name="Line 9"/>
          <p:cNvSpPr>
            <a:spLocks noChangeShapeType="1"/>
          </p:cNvSpPr>
          <p:nvPr/>
        </p:nvSpPr>
        <p:spPr bwMode="auto">
          <a:xfrm>
            <a:off x="1981200" y="2362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5546" name="Line 10"/>
          <p:cNvSpPr>
            <a:spLocks noChangeShapeType="1"/>
          </p:cNvSpPr>
          <p:nvPr/>
        </p:nvSpPr>
        <p:spPr bwMode="auto">
          <a:xfrm>
            <a:off x="1982788" y="4648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5547" name="Rectangle 11"/>
          <p:cNvSpPr>
            <a:spLocks noChangeArrowheads="1"/>
          </p:cNvSpPr>
          <p:nvPr/>
        </p:nvSpPr>
        <p:spPr bwMode="auto">
          <a:xfrm>
            <a:off x="2019300" y="2454276"/>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Switching at the data link layer in a switched WAN is normally</a:t>
            </a:r>
          </a:p>
          <a:p>
            <a:pPr algn="ctr"/>
            <a:r>
              <a:rPr lang="en-US" altLang="en-US"/>
              <a:t>implemented by using </a:t>
            </a:r>
            <a:br>
              <a:rPr lang="en-US" altLang="en-US"/>
            </a:br>
            <a:r>
              <a:rPr lang="en-US" altLang="en-US"/>
              <a:t>virtual-circuit techniques.</a:t>
            </a:r>
          </a:p>
        </p:txBody>
      </p:sp>
      <p:grpSp>
        <p:nvGrpSpPr>
          <p:cNvPr id="65548" name="Group 12"/>
          <p:cNvGrpSpPr>
            <a:grpSpLocks/>
          </p:cNvGrpSpPr>
          <p:nvPr/>
        </p:nvGrpSpPr>
        <p:grpSpPr bwMode="auto">
          <a:xfrm>
            <a:off x="1981200" y="1676400"/>
            <a:ext cx="1143000" cy="566738"/>
            <a:chOff x="1200" y="1248"/>
            <a:chExt cx="720" cy="357"/>
          </a:xfrm>
        </p:grpSpPr>
        <p:pic>
          <p:nvPicPr>
            <p:cNvPr id="65549"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555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42242093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9139" name="Text Box 3"/>
          <p:cNvSpPr txBox="1">
            <a:spLocks noChangeArrowheads="1"/>
          </p:cNvSpPr>
          <p:nvPr/>
        </p:nvSpPr>
        <p:spPr bwMode="auto">
          <a:xfrm>
            <a:off x="1752600" y="406400"/>
            <a:ext cx="637264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dirty="0">
                <a:effectLst>
                  <a:outerShdw blurRad="38100" dist="38100" dir="2700000" algn="tl">
                    <a:srgbClr val="C0C0C0"/>
                  </a:outerShdw>
                </a:effectLst>
                <a:latin typeface="Times" panose="02020603050405020304" pitchFamily="18" charset="0"/>
              </a:rPr>
              <a:t>8-4   STRUCTURE OF A SWITCH</a:t>
            </a:r>
          </a:p>
        </p:txBody>
      </p:sp>
      <p:sp>
        <p:nvSpPr>
          <p:cNvPr id="67588"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9141" name="Rectangle 5"/>
          <p:cNvSpPr>
            <a:spLocks noChangeArrowheads="1"/>
          </p:cNvSpPr>
          <p:nvPr/>
        </p:nvSpPr>
        <p:spPr bwMode="auto">
          <a:xfrm>
            <a:off x="1828800" y="1595091"/>
            <a:ext cx="822960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We use switches in circuit-switched and packet-switched networks. In this section, we discuss the structures of the switches used in each type of network.</a:t>
            </a:r>
          </a:p>
        </p:txBody>
      </p:sp>
      <p:sp>
        <p:nvSpPr>
          <p:cNvPr id="67590" name="Rectangle 6"/>
          <p:cNvSpPr>
            <a:spLocks noChangeArrowheads="1"/>
          </p:cNvSpPr>
          <p:nvPr/>
        </p:nvSpPr>
        <p:spPr bwMode="auto">
          <a:xfrm>
            <a:off x="1676400" y="4908551"/>
            <a:ext cx="7696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Structure of Circuit Switches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Structure of Packet Switches</a:t>
            </a:r>
            <a:endParaRPr lang="en-US" altLang="en-US" sz="2400">
              <a:solidFill>
                <a:srgbClr val="0033CC"/>
              </a:solidFill>
              <a:latin typeface="Times New Roman" panose="02020603050405020304" pitchFamily="18" charset="0"/>
            </a:endParaRPr>
          </a:p>
        </p:txBody>
      </p:sp>
      <p:sp>
        <p:nvSpPr>
          <p:cNvPr id="859143" name="Text Box 7"/>
          <p:cNvSpPr txBox="1">
            <a:spLocks noChangeArrowheads="1"/>
          </p:cNvSpPr>
          <p:nvPr/>
        </p:nvSpPr>
        <p:spPr bwMode="auto">
          <a:xfrm>
            <a:off x="1689101" y="44323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38311088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1018900630"/>
              </p:ext>
            </p:extLst>
          </p:nvPr>
        </p:nvGraphicFramePr>
        <p:xfrm>
          <a:off x="1524000" y="595952"/>
          <a:ext cx="9144000" cy="6185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634" name="Text Box 4"/>
          <p:cNvSpPr txBox="1">
            <a:spLocks noChangeArrowheads="1"/>
          </p:cNvSpPr>
          <p:nvPr/>
        </p:nvSpPr>
        <p:spPr bwMode="auto">
          <a:xfrm>
            <a:off x="2140110" y="534184"/>
            <a:ext cx="791178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latin typeface="Times New Roman" panose="02020603050405020304" pitchFamily="18" charset="0"/>
              </a:rPr>
              <a:t>Taxonomy of switch using different type of networks</a:t>
            </a:r>
          </a:p>
        </p:txBody>
      </p:sp>
    </p:spTree>
    <p:extLst>
      <p:ext uri="{BB962C8B-B14F-4D97-AF65-F5344CB8AC3E}">
        <p14:creationId xmlns:p14="http://schemas.microsoft.com/office/powerpoint/2010/main" xmlns="" val="9342966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68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684" name="Text Box 4"/>
          <p:cNvSpPr txBox="1">
            <a:spLocks noChangeArrowheads="1"/>
          </p:cNvSpPr>
          <p:nvPr/>
        </p:nvSpPr>
        <p:spPr bwMode="auto">
          <a:xfrm>
            <a:off x="2565400" y="6196014"/>
            <a:ext cx="71135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8.17  </a:t>
            </a:r>
            <a:r>
              <a:rPr lang="en-US" altLang="en-US" sz="2000" i="1" dirty="0">
                <a:latin typeface="Times New Roman" panose="02020603050405020304" pitchFamily="18" charset="0"/>
              </a:rPr>
              <a:t>Crossbar switch with three inputs and four outputs</a:t>
            </a:r>
          </a:p>
        </p:txBody>
      </p:sp>
      <p:sp>
        <p:nvSpPr>
          <p:cNvPr id="71685" name="Line 5"/>
          <p:cNvSpPr>
            <a:spLocks noChangeShapeType="1"/>
          </p:cNvSpPr>
          <p:nvPr/>
        </p:nvSpPr>
        <p:spPr bwMode="auto">
          <a:xfrm>
            <a:off x="1676400" y="6697012"/>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168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65400" y="1724027"/>
            <a:ext cx="7797800" cy="4471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340668"/>
            <a:ext cx="440242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1. CIRCUIT SWITCHES</a:t>
            </a:r>
            <a:endParaRPr lang="en-US" altLang="en-US" sz="2800" dirty="0">
              <a:latin typeface="Times New Roman" panose="02020603050405020304" pitchFamily="18" charset="0"/>
            </a:endParaRPr>
          </a:p>
        </p:txBody>
      </p:sp>
      <p:sp>
        <p:nvSpPr>
          <p:cNvPr id="8" name="Text Box 4"/>
          <p:cNvSpPr txBox="1">
            <a:spLocks noChangeArrowheads="1"/>
          </p:cNvSpPr>
          <p:nvPr/>
        </p:nvSpPr>
        <p:spPr bwMode="auto">
          <a:xfrm>
            <a:off x="1676400" y="1135649"/>
            <a:ext cx="62456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i="1" dirty="0" smtClean="0">
                <a:latin typeface="Times New Roman" panose="02020603050405020304" pitchFamily="18" charset="0"/>
              </a:rPr>
              <a:t>1.1 Space-division Switch:</a:t>
            </a:r>
            <a:r>
              <a:rPr lang="en-US" altLang="en-US" sz="2400" dirty="0" smtClean="0">
                <a:latin typeface="Times New Roman" panose="02020603050405020304" pitchFamily="18" charset="0"/>
              </a:rPr>
              <a:t> (a) Crossbar switch</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xmlns="" val="3554725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373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3732" name="Text Box 4"/>
          <p:cNvSpPr txBox="1">
            <a:spLocks noChangeArrowheads="1"/>
          </p:cNvSpPr>
          <p:nvPr/>
        </p:nvSpPr>
        <p:spPr bwMode="auto">
          <a:xfrm>
            <a:off x="4273549" y="6155028"/>
            <a:ext cx="3644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8.18  </a:t>
            </a:r>
            <a:r>
              <a:rPr lang="en-US" altLang="en-US" sz="2000" i="1" dirty="0">
                <a:latin typeface="Times New Roman" panose="02020603050405020304" pitchFamily="18" charset="0"/>
              </a:rPr>
              <a:t>Multistage switch</a:t>
            </a:r>
          </a:p>
        </p:txBody>
      </p:sp>
      <p:sp>
        <p:nvSpPr>
          <p:cNvPr id="73733" name="Line 5"/>
          <p:cNvSpPr>
            <a:spLocks noChangeShapeType="1"/>
          </p:cNvSpPr>
          <p:nvPr/>
        </p:nvSpPr>
        <p:spPr bwMode="auto">
          <a:xfrm>
            <a:off x="1714500" y="667233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373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5462" y="2714759"/>
            <a:ext cx="8601075" cy="339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340668"/>
            <a:ext cx="440242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1. CIRCUIT SWITCHES</a:t>
            </a:r>
            <a:endParaRPr lang="en-US" altLang="en-US" sz="2800" dirty="0">
              <a:latin typeface="Times New Roman" panose="02020603050405020304" pitchFamily="18" charset="0"/>
            </a:endParaRPr>
          </a:p>
        </p:txBody>
      </p:sp>
      <p:sp>
        <p:nvSpPr>
          <p:cNvPr id="8" name="Text Box 4"/>
          <p:cNvSpPr txBox="1">
            <a:spLocks noChangeArrowheads="1"/>
          </p:cNvSpPr>
          <p:nvPr/>
        </p:nvSpPr>
        <p:spPr bwMode="auto">
          <a:xfrm>
            <a:off x="1676400" y="1135649"/>
            <a:ext cx="646042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i="1" dirty="0" smtClean="0">
                <a:latin typeface="Times New Roman" panose="02020603050405020304" pitchFamily="18" charset="0"/>
              </a:rPr>
              <a:t>1.1 Space-division Switch: </a:t>
            </a:r>
            <a:r>
              <a:rPr lang="en-US" altLang="en-US" sz="2400" dirty="0" smtClean="0">
                <a:latin typeface="Times New Roman" panose="02020603050405020304" pitchFamily="18" charset="0"/>
              </a:rPr>
              <a:t>(b) Multistage switch</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xmlns="" val="42770564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7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8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8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8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8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8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5785" name="Line 9"/>
          <p:cNvSpPr>
            <a:spLocks noChangeShapeType="1"/>
          </p:cNvSpPr>
          <p:nvPr/>
        </p:nvSpPr>
        <p:spPr bwMode="auto">
          <a:xfrm>
            <a:off x="1981200" y="2362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5786" name="Line 10"/>
          <p:cNvSpPr>
            <a:spLocks noChangeShapeType="1"/>
          </p:cNvSpPr>
          <p:nvPr/>
        </p:nvSpPr>
        <p:spPr bwMode="auto">
          <a:xfrm>
            <a:off x="1982788" y="5029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5787" name="Rectangle 11"/>
          <p:cNvSpPr>
            <a:spLocks noChangeArrowheads="1"/>
          </p:cNvSpPr>
          <p:nvPr/>
        </p:nvSpPr>
        <p:spPr bwMode="auto">
          <a:xfrm>
            <a:off x="1981200" y="2438401"/>
            <a:ext cx="8077200" cy="2554545"/>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latin typeface="Times New Roman" panose="02020603050405020304" pitchFamily="18" charset="0"/>
              </a:rPr>
              <a:t>In a three-stage switch, the total </a:t>
            </a:r>
            <a:br>
              <a:rPr lang="en-US" altLang="en-US" dirty="0">
                <a:latin typeface="Times New Roman" panose="02020603050405020304" pitchFamily="18" charset="0"/>
              </a:rPr>
            </a:br>
            <a:r>
              <a:rPr lang="en-US" altLang="en-US" dirty="0">
                <a:latin typeface="Times New Roman" panose="02020603050405020304" pitchFamily="18" charset="0"/>
              </a:rPr>
              <a:t>number of </a:t>
            </a:r>
            <a:r>
              <a:rPr lang="en-US" altLang="en-US" dirty="0" smtClean="0">
                <a:latin typeface="Times New Roman" panose="02020603050405020304" pitchFamily="18" charset="0"/>
              </a:rPr>
              <a:t>cross points </a:t>
            </a:r>
            <a:r>
              <a:rPr lang="en-US" altLang="en-US" dirty="0">
                <a:latin typeface="Times New Roman" panose="02020603050405020304" pitchFamily="18" charset="0"/>
              </a:rPr>
              <a:t>is </a:t>
            </a:r>
            <a:br>
              <a:rPr lang="en-US" altLang="en-US" dirty="0">
                <a:latin typeface="Times New Roman" panose="02020603050405020304" pitchFamily="18" charset="0"/>
              </a:rPr>
            </a:br>
            <a:r>
              <a:rPr lang="en-US" altLang="en-US" dirty="0">
                <a:solidFill>
                  <a:srgbClr val="0070C0"/>
                </a:solidFill>
                <a:latin typeface="Times New Roman" panose="02020603050405020304" pitchFamily="18" charset="0"/>
              </a:rPr>
              <a:t>2kN + k(N/n)</a:t>
            </a:r>
            <a:r>
              <a:rPr lang="en-US" altLang="en-US" baseline="30000" dirty="0">
                <a:solidFill>
                  <a:srgbClr val="0070C0"/>
                </a:solidFill>
                <a:latin typeface="Times New Roman" panose="02020603050405020304" pitchFamily="18" charset="0"/>
              </a:rPr>
              <a:t>2</a:t>
            </a:r>
          </a:p>
          <a:p>
            <a:pPr algn="ctr"/>
            <a:r>
              <a:rPr lang="en-US" altLang="en-US" dirty="0">
                <a:latin typeface="Times New Roman" panose="02020603050405020304" pitchFamily="18" charset="0"/>
              </a:rPr>
              <a:t>which is much smaller than the number of </a:t>
            </a:r>
            <a:r>
              <a:rPr lang="en-US" altLang="en-US" dirty="0" smtClean="0">
                <a:latin typeface="Times New Roman" panose="02020603050405020304" pitchFamily="18" charset="0"/>
              </a:rPr>
              <a:t>cross points </a:t>
            </a:r>
            <a:r>
              <a:rPr lang="en-US" altLang="en-US" dirty="0">
                <a:latin typeface="Times New Roman" panose="02020603050405020304" pitchFamily="18" charset="0"/>
              </a:rPr>
              <a:t>in a single-stage switch (N</a:t>
            </a:r>
            <a:r>
              <a:rPr lang="en-US" altLang="en-US" baseline="30000" dirty="0">
                <a:latin typeface="Times New Roman" panose="02020603050405020304" pitchFamily="18" charset="0"/>
              </a:rPr>
              <a:t>2</a:t>
            </a:r>
            <a:r>
              <a:rPr lang="en-US" altLang="en-US" dirty="0">
                <a:latin typeface="Times New Roman" panose="02020603050405020304" pitchFamily="18" charset="0"/>
              </a:rPr>
              <a:t>).</a:t>
            </a:r>
          </a:p>
        </p:txBody>
      </p:sp>
      <p:grpSp>
        <p:nvGrpSpPr>
          <p:cNvPr id="75788" name="Group 13"/>
          <p:cNvGrpSpPr>
            <a:grpSpLocks/>
          </p:cNvGrpSpPr>
          <p:nvPr/>
        </p:nvGrpSpPr>
        <p:grpSpPr bwMode="auto">
          <a:xfrm>
            <a:off x="1981200" y="1752600"/>
            <a:ext cx="1143000" cy="566738"/>
            <a:chOff x="1200" y="1248"/>
            <a:chExt cx="720" cy="357"/>
          </a:xfrm>
        </p:grpSpPr>
        <p:pic>
          <p:nvPicPr>
            <p:cNvPr id="75789"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5790" name="Text Box 15"/>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2213846782"/>
      </p:ext>
    </p:extLst>
  </p:cSld>
  <p:clrMapOvr>
    <a:masterClrMapping/>
  </p:clrMapOvr>
  <p:transition spd="slow"/>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2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2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2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7833" name="Rectangle 9"/>
          <p:cNvSpPr>
            <a:spLocks noChangeArrowheads="1"/>
          </p:cNvSpPr>
          <p:nvPr/>
        </p:nvSpPr>
        <p:spPr bwMode="auto">
          <a:xfrm>
            <a:off x="1752600" y="1295400"/>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Design a three-stage, 200 × 200 switch (N = 200) with </a:t>
            </a:r>
            <a:br>
              <a:rPr lang="en-US" altLang="en-US" sz="2800" i="1">
                <a:latin typeface="Times New Roman" panose="02020603050405020304" pitchFamily="18" charset="0"/>
              </a:rPr>
            </a:br>
            <a:r>
              <a:rPr lang="en-US" altLang="en-US" sz="2800" i="1">
                <a:latin typeface="Times New Roman" panose="02020603050405020304" pitchFamily="18" charset="0"/>
              </a:rPr>
              <a:t>k = 4 and n = 20.</a:t>
            </a:r>
          </a:p>
        </p:txBody>
      </p:sp>
      <p:sp>
        <p:nvSpPr>
          <p:cNvPr id="77834" name="Rectangle 10"/>
          <p:cNvSpPr>
            <a:spLocks noChangeArrowheads="1"/>
          </p:cNvSpPr>
          <p:nvPr/>
        </p:nvSpPr>
        <p:spPr bwMode="auto">
          <a:xfrm>
            <a:off x="1752600" y="2513014"/>
            <a:ext cx="8686800" cy="350837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In the first stage we have N/n or 10 crossbars, each of size 20 × 4. In the second stage, we have 4 crossbars, each of size 10 × 10. In the third stage, we have 10 crossbars, each of size 4 × 20. The total number of crosspoints is 2kN + k(N/n)</a:t>
            </a:r>
            <a:r>
              <a:rPr lang="en-US" altLang="en-US" sz="2800" i="1" baseline="30000">
                <a:latin typeface="Times" panose="02020603050405020304" pitchFamily="18" charset="0"/>
              </a:rPr>
              <a:t>2</a:t>
            </a:r>
            <a:r>
              <a:rPr lang="en-US" altLang="en-US" sz="2800" i="1">
                <a:latin typeface="Times" panose="02020603050405020304" pitchFamily="18" charset="0"/>
              </a:rPr>
              <a:t>, or </a:t>
            </a:r>
            <a:r>
              <a:rPr lang="en-US" altLang="en-US" sz="2800" i="1">
                <a:solidFill>
                  <a:schemeClr val="hlink"/>
                </a:solidFill>
                <a:latin typeface="Times" panose="02020603050405020304" pitchFamily="18" charset="0"/>
              </a:rPr>
              <a:t>2000</a:t>
            </a:r>
            <a:r>
              <a:rPr lang="en-US" altLang="en-US" sz="2800" i="1">
                <a:latin typeface="Times" panose="02020603050405020304" pitchFamily="18" charset="0"/>
              </a:rPr>
              <a:t> crosspoints. This is 5 percent of the number of crosspoints in a single-stage switch (200 × 200 = 40,000).</a:t>
            </a:r>
          </a:p>
        </p:txBody>
      </p:sp>
      <p:sp>
        <p:nvSpPr>
          <p:cNvPr id="77835" name="Text Box 11"/>
          <p:cNvSpPr txBox="1">
            <a:spLocks noChangeArrowheads="1"/>
          </p:cNvSpPr>
          <p:nvPr/>
        </p:nvSpPr>
        <p:spPr bwMode="auto">
          <a:xfrm>
            <a:off x="2668588" y="0"/>
            <a:ext cx="2284412"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8.3</a:t>
            </a:r>
          </a:p>
        </p:txBody>
      </p:sp>
    </p:spTree>
    <p:extLst>
      <p:ext uri="{BB962C8B-B14F-4D97-AF65-F5344CB8AC3E}">
        <p14:creationId xmlns:p14="http://schemas.microsoft.com/office/powerpoint/2010/main" xmlns="" val="3509011798"/>
      </p:ext>
    </p:extLst>
  </p:cSld>
  <p:clrMapOvr>
    <a:masterClrMapping/>
  </p:clrMapOvr>
  <p:transition spd="slow"/>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9881" name="Line 9"/>
          <p:cNvSpPr>
            <a:spLocks noChangeShapeType="1"/>
          </p:cNvSpPr>
          <p:nvPr/>
        </p:nvSpPr>
        <p:spPr bwMode="auto">
          <a:xfrm>
            <a:off x="2057401" y="2286000"/>
            <a:ext cx="7934325" cy="1588"/>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9882" name="Line 10"/>
          <p:cNvSpPr>
            <a:spLocks noChangeShapeType="1"/>
          </p:cNvSpPr>
          <p:nvPr/>
        </p:nvSpPr>
        <p:spPr bwMode="auto">
          <a:xfrm>
            <a:off x="2133601" y="4572000"/>
            <a:ext cx="7934325" cy="1588"/>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9883" name="Rectangle 11"/>
          <p:cNvSpPr>
            <a:spLocks noChangeArrowheads="1"/>
          </p:cNvSpPr>
          <p:nvPr/>
        </p:nvSpPr>
        <p:spPr bwMode="auto">
          <a:xfrm>
            <a:off x="2209800" y="2393235"/>
            <a:ext cx="7696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dirty="0">
                <a:latin typeface="Times New Roman" panose="02020603050405020304" pitchFamily="18" charset="0"/>
              </a:rPr>
              <a:t> According to the Clos criterion:</a:t>
            </a:r>
          </a:p>
          <a:p>
            <a:r>
              <a:rPr lang="en-US" altLang="en-US" dirty="0">
                <a:latin typeface="Times New Roman" panose="02020603050405020304" pitchFamily="18" charset="0"/>
              </a:rPr>
              <a:t> </a:t>
            </a:r>
            <a:r>
              <a:rPr lang="en-US" altLang="en-US" i="1" dirty="0">
                <a:latin typeface="Times New Roman" panose="02020603050405020304" pitchFamily="18" charset="0"/>
              </a:rPr>
              <a:t>n</a:t>
            </a:r>
            <a:r>
              <a:rPr lang="en-US" altLang="en-US" dirty="0">
                <a:latin typeface="Times New Roman" panose="02020603050405020304" pitchFamily="18" charset="0"/>
              </a:rPr>
              <a:t> = (N/2)</a:t>
            </a:r>
            <a:r>
              <a:rPr lang="en-US" altLang="en-US" baseline="30000" dirty="0">
                <a:latin typeface="Times New Roman" panose="02020603050405020304" pitchFamily="18" charset="0"/>
              </a:rPr>
              <a:t>1/2</a:t>
            </a:r>
          </a:p>
          <a:p>
            <a:r>
              <a:rPr lang="en-US" altLang="en-US" i="1" dirty="0">
                <a:latin typeface="Times New Roman" panose="02020603050405020304" pitchFamily="18" charset="0"/>
              </a:rPr>
              <a:t> k</a:t>
            </a:r>
            <a:r>
              <a:rPr lang="en-US" altLang="en-US" dirty="0">
                <a:latin typeface="Times New Roman" panose="02020603050405020304" pitchFamily="18" charset="0"/>
              </a:rPr>
              <a:t> &gt; 2</a:t>
            </a:r>
            <a:r>
              <a:rPr lang="en-US" altLang="en-US" i="1" dirty="0">
                <a:latin typeface="Times New Roman" panose="02020603050405020304" pitchFamily="18" charset="0"/>
              </a:rPr>
              <a:t>n</a:t>
            </a:r>
            <a:r>
              <a:rPr lang="en-US" altLang="en-US" dirty="0">
                <a:latin typeface="Times New Roman" panose="02020603050405020304" pitchFamily="18" charset="0"/>
              </a:rPr>
              <a:t> – 1</a:t>
            </a:r>
          </a:p>
          <a:p>
            <a:r>
              <a:rPr lang="en-US" altLang="en-US" dirty="0">
                <a:latin typeface="Times New Roman" panose="02020603050405020304" pitchFamily="18" charset="0"/>
              </a:rPr>
              <a:t> </a:t>
            </a:r>
            <a:r>
              <a:rPr lang="en-US" altLang="en-US" dirty="0" smtClean="0">
                <a:latin typeface="Times New Roman" panose="02020603050405020304" pitchFamily="18" charset="0"/>
              </a:rPr>
              <a:t>Cross points </a:t>
            </a:r>
            <a:r>
              <a:rPr lang="en-US" altLang="en-US" dirty="0">
                <a:latin typeface="Times New Roman" panose="02020603050405020304" pitchFamily="18" charset="0"/>
              </a:rPr>
              <a:t>≥ </a:t>
            </a:r>
            <a:r>
              <a:rPr lang="en-US" altLang="en-US" sz="2800" dirty="0">
                <a:solidFill>
                  <a:srgbClr val="0070C0"/>
                </a:solidFill>
                <a:latin typeface="Times New Roman" panose="02020603050405020304" pitchFamily="18" charset="0"/>
              </a:rPr>
              <a:t>4N [(2N)</a:t>
            </a:r>
            <a:r>
              <a:rPr lang="en-US" altLang="en-US" sz="2800" baseline="30000" dirty="0">
                <a:solidFill>
                  <a:srgbClr val="0070C0"/>
                </a:solidFill>
                <a:latin typeface="Times New Roman" panose="02020603050405020304" pitchFamily="18" charset="0"/>
              </a:rPr>
              <a:t>1/2</a:t>
            </a:r>
            <a:r>
              <a:rPr lang="en-US" altLang="en-US" sz="2800" dirty="0">
                <a:solidFill>
                  <a:srgbClr val="0070C0"/>
                </a:solidFill>
                <a:latin typeface="Times New Roman" panose="02020603050405020304" pitchFamily="18" charset="0"/>
              </a:rPr>
              <a:t> – 1]</a:t>
            </a:r>
          </a:p>
        </p:txBody>
      </p:sp>
      <p:grpSp>
        <p:nvGrpSpPr>
          <p:cNvPr id="79884" name="Group 12"/>
          <p:cNvGrpSpPr>
            <a:grpSpLocks/>
          </p:cNvGrpSpPr>
          <p:nvPr/>
        </p:nvGrpSpPr>
        <p:grpSpPr bwMode="auto">
          <a:xfrm>
            <a:off x="1981200" y="1676400"/>
            <a:ext cx="1143000" cy="566738"/>
            <a:chOff x="1200" y="1248"/>
            <a:chExt cx="720" cy="357"/>
          </a:xfrm>
        </p:grpSpPr>
        <p:pic>
          <p:nvPicPr>
            <p:cNvPr id="79885"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88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3269514644"/>
      </p:ext>
    </p:extLst>
  </p:cSld>
  <p:clrMapOvr>
    <a:masterClrMapping/>
  </p:clrMapOvr>
  <p:transition spd="slow"/>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1929"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Redesign the previous three-stage, 200 × 200 switch, using the Clos criteria with a minimum number of crosspoints.</a:t>
            </a:r>
          </a:p>
        </p:txBody>
      </p:sp>
      <p:sp>
        <p:nvSpPr>
          <p:cNvPr id="81930" name="Rectangle 10"/>
          <p:cNvSpPr>
            <a:spLocks noChangeArrowheads="1"/>
          </p:cNvSpPr>
          <p:nvPr/>
        </p:nvSpPr>
        <p:spPr bwMode="auto">
          <a:xfrm>
            <a:off x="1752600" y="2819401"/>
            <a:ext cx="8686800" cy="350837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We let n = (200/2)</a:t>
            </a:r>
            <a:r>
              <a:rPr lang="en-US" altLang="en-US" sz="2800" i="1" baseline="30000">
                <a:latin typeface="Times" panose="02020603050405020304" pitchFamily="18" charset="0"/>
              </a:rPr>
              <a:t>1/2</a:t>
            </a:r>
            <a:r>
              <a:rPr lang="en-US" altLang="en-US" sz="2800" i="1">
                <a:latin typeface="Times" panose="02020603050405020304" pitchFamily="18" charset="0"/>
              </a:rPr>
              <a:t>, or n = 10. We calculate k = 2n − 1 = 19. In the first stage, we have 200/10, or 20, crossbars, each with 10 × 19 crosspoints. In the second stage, we have 19 crossbars, each with 10 × 10 crosspoints. In the third stage, we have 20 crossbars each with 19 × 10 crosspoints. The total number of crosspoints is 20(10 × 19) + 19(10 × 10) + 20(19 ×10) = </a:t>
            </a:r>
            <a:r>
              <a:rPr lang="en-US" altLang="en-US" sz="2800" i="1">
                <a:solidFill>
                  <a:schemeClr val="hlink"/>
                </a:solidFill>
                <a:latin typeface="Times" panose="02020603050405020304" pitchFamily="18" charset="0"/>
              </a:rPr>
              <a:t>9500</a:t>
            </a:r>
            <a:r>
              <a:rPr lang="en-US" altLang="en-US" sz="2800" i="1">
                <a:latin typeface="Times" panose="02020603050405020304" pitchFamily="18" charset="0"/>
              </a:rPr>
              <a:t>.</a:t>
            </a:r>
          </a:p>
        </p:txBody>
      </p:sp>
      <p:sp>
        <p:nvSpPr>
          <p:cNvPr id="81931" name="Text Box 11"/>
          <p:cNvSpPr txBox="1">
            <a:spLocks noChangeArrowheads="1"/>
          </p:cNvSpPr>
          <p:nvPr/>
        </p:nvSpPr>
        <p:spPr bwMode="auto">
          <a:xfrm>
            <a:off x="2668588" y="0"/>
            <a:ext cx="2284412"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latin typeface="Times New Roman" panose="02020603050405020304" pitchFamily="18" charset="0"/>
              </a:rPr>
              <a:t>Example 8.4</a:t>
            </a:r>
          </a:p>
        </p:txBody>
      </p:sp>
    </p:spTree>
    <p:extLst>
      <p:ext uri="{BB962C8B-B14F-4D97-AF65-F5344CB8AC3E}">
        <p14:creationId xmlns:p14="http://schemas.microsoft.com/office/powerpoint/2010/main" xmlns="" val="321493271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710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710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711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36800" y="1476376"/>
            <a:ext cx="7340600"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179903"/>
            <a:ext cx="8180388"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3.10  </a:t>
            </a:r>
            <a:r>
              <a:rPr lang="en-US" altLang="en-US" sz="2000" baseline="0" dirty="0"/>
              <a:t>Decomposition of a composite periodic signal in the time and</a:t>
            </a:r>
            <a:br>
              <a:rPr lang="en-US" altLang="en-US" sz="2000" baseline="0" dirty="0"/>
            </a:br>
            <a:r>
              <a:rPr lang="en-US" altLang="en-US" sz="2000" baseline="0" dirty="0"/>
              <a:t>                          frequency domains</a:t>
            </a:r>
          </a:p>
        </p:txBody>
      </p:sp>
    </p:spTree>
    <p:extLst>
      <p:ext uri="{BB962C8B-B14F-4D97-AF65-F5344CB8AC3E}">
        <p14:creationId xmlns:p14="http://schemas.microsoft.com/office/powerpoint/2010/main" xmlns="" val="1248055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397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3972" name="Text Box 4"/>
          <p:cNvSpPr txBox="1">
            <a:spLocks noChangeArrowheads="1"/>
          </p:cNvSpPr>
          <p:nvPr/>
        </p:nvSpPr>
        <p:spPr bwMode="auto">
          <a:xfrm>
            <a:off x="4095482" y="6118226"/>
            <a:ext cx="4110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8.19  </a:t>
            </a:r>
            <a:r>
              <a:rPr lang="en-US" altLang="en-US" sz="2000" i="1" dirty="0">
                <a:latin typeface="Times New Roman" panose="02020603050405020304" pitchFamily="18" charset="0"/>
              </a:rPr>
              <a:t>Time-slot interchange</a:t>
            </a:r>
          </a:p>
        </p:txBody>
      </p:sp>
      <p:sp>
        <p:nvSpPr>
          <p:cNvPr id="83973" name="Line 5"/>
          <p:cNvSpPr>
            <a:spLocks noChangeShapeType="1"/>
          </p:cNvSpPr>
          <p:nvPr/>
        </p:nvSpPr>
        <p:spPr bwMode="auto">
          <a:xfrm>
            <a:off x="1714500" y="6672329"/>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397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5037" y="2919348"/>
            <a:ext cx="7705725" cy="310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340668"/>
            <a:ext cx="440242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1. CIRCUIT SWITCHES</a:t>
            </a:r>
            <a:endParaRPr lang="en-US" altLang="en-US" sz="2800" dirty="0">
              <a:latin typeface="Times New Roman" panose="02020603050405020304" pitchFamily="18" charset="0"/>
            </a:endParaRPr>
          </a:p>
        </p:txBody>
      </p:sp>
      <p:sp>
        <p:nvSpPr>
          <p:cNvPr id="8" name="Text Box 4"/>
          <p:cNvSpPr txBox="1">
            <a:spLocks noChangeArrowheads="1"/>
          </p:cNvSpPr>
          <p:nvPr/>
        </p:nvSpPr>
        <p:spPr bwMode="auto">
          <a:xfrm>
            <a:off x="1676400" y="1135649"/>
            <a:ext cx="341317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i="1" dirty="0" smtClean="0">
                <a:latin typeface="Times New Roman" panose="02020603050405020304" pitchFamily="18" charset="0"/>
              </a:rPr>
              <a:t>1.2 Time-division Switch</a:t>
            </a:r>
            <a:endParaRPr lang="en-US" altLang="en-US" sz="2400" i="1" dirty="0">
              <a:latin typeface="Times New Roman" panose="02020603050405020304" pitchFamily="18" charset="0"/>
            </a:endParaRPr>
          </a:p>
        </p:txBody>
      </p:sp>
    </p:spTree>
    <p:extLst>
      <p:ext uri="{BB962C8B-B14F-4D97-AF65-F5344CB8AC3E}">
        <p14:creationId xmlns:p14="http://schemas.microsoft.com/office/powerpoint/2010/main" xmlns="" val="41146311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601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6020" name="Text Box 4"/>
          <p:cNvSpPr txBox="1">
            <a:spLocks noChangeArrowheads="1"/>
          </p:cNvSpPr>
          <p:nvPr/>
        </p:nvSpPr>
        <p:spPr bwMode="auto">
          <a:xfrm>
            <a:off x="3438660" y="6192144"/>
            <a:ext cx="4264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8.20  </a:t>
            </a:r>
            <a:r>
              <a:rPr lang="en-US" altLang="en-US" sz="2000" i="1" dirty="0">
                <a:latin typeface="Times New Roman" panose="02020603050405020304" pitchFamily="18" charset="0"/>
              </a:rPr>
              <a:t>Time-space-time switch</a:t>
            </a:r>
          </a:p>
        </p:txBody>
      </p:sp>
      <p:sp>
        <p:nvSpPr>
          <p:cNvPr id="86021" name="Line 5"/>
          <p:cNvSpPr>
            <a:spLocks noChangeShapeType="1"/>
          </p:cNvSpPr>
          <p:nvPr/>
        </p:nvSpPr>
        <p:spPr bwMode="auto">
          <a:xfrm>
            <a:off x="1711326" y="6698087"/>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602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3101" y="1525252"/>
            <a:ext cx="8299450" cy="4692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340668"/>
            <a:ext cx="440242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1. CIRCUIT SWITCHES</a:t>
            </a:r>
            <a:endParaRPr lang="en-US" altLang="en-US" sz="2800" dirty="0">
              <a:latin typeface="Times New Roman" panose="02020603050405020304" pitchFamily="18" charset="0"/>
            </a:endParaRPr>
          </a:p>
        </p:txBody>
      </p:sp>
      <p:sp>
        <p:nvSpPr>
          <p:cNvPr id="8" name="Text Box 4"/>
          <p:cNvSpPr txBox="1">
            <a:spLocks noChangeArrowheads="1"/>
          </p:cNvSpPr>
          <p:nvPr/>
        </p:nvSpPr>
        <p:spPr bwMode="auto">
          <a:xfrm>
            <a:off x="1676400" y="1006859"/>
            <a:ext cx="674101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i="1" dirty="0" smtClean="0">
                <a:latin typeface="Times New Roman" panose="02020603050405020304" pitchFamily="18" charset="0"/>
              </a:rPr>
              <a:t>1.3 Time- and Space-division Switch Combination</a:t>
            </a:r>
            <a:endParaRPr lang="en-US" altLang="en-US" sz="2400" i="1" dirty="0">
              <a:latin typeface="Times New Roman" panose="02020603050405020304" pitchFamily="18" charset="0"/>
            </a:endParaRPr>
          </a:p>
        </p:txBody>
      </p:sp>
    </p:spTree>
    <p:extLst>
      <p:ext uri="{BB962C8B-B14F-4D97-AF65-F5344CB8AC3E}">
        <p14:creationId xmlns:p14="http://schemas.microsoft.com/office/powerpoint/2010/main" xmlns="" val="34270424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806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8068" name="Text Box 4"/>
          <p:cNvSpPr txBox="1">
            <a:spLocks noChangeArrowheads="1"/>
          </p:cNvSpPr>
          <p:nvPr/>
        </p:nvSpPr>
        <p:spPr bwMode="auto">
          <a:xfrm>
            <a:off x="3779837" y="5635424"/>
            <a:ext cx="45561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8.21  </a:t>
            </a:r>
            <a:r>
              <a:rPr lang="en-US" altLang="en-US" sz="2000" i="1" dirty="0">
                <a:latin typeface="Times New Roman" panose="02020603050405020304" pitchFamily="18" charset="0"/>
              </a:rPr>
              <a:t>Packet switch components</a:t>
            </a:r>
          </a:p>
        </p:txBody>
      </p:sp>
      <p:sp>
        <p:nvSpPr>
          <p:cNvPr id="8806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807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3418" y="1693180"/>
            <a:ext cx="8208962" cy="3684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340668"/>
            <a:ext cx="440242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latin typeface="Times New Roman" panose="02020603050405020304" pitchFamily="18" charset="0"/>
              </a:rPr>
              <a:t>2</a:t>
            </a:r>
            <a:r>
              <a:rPr lang="en-US" altLang="en-US" sz="2800" dirty="0" smtClean="0">
                <a:latin typeface="Times New Roman" panose="02020603050405020304" pitchFamily="18" charset="0"/>
              </a:rPr>
              <a:t>. PACKET SWITCHES</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xmlns="" val="39705089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0115" name="Text Box 4"/>
          <p:cNvSpPr txBox="1">
            <a:spLocks noChangeArrowheads="1"/>
          </p:cNvSpPr>
          <p:nvPr/>
        </p:nvSpPr>
        <p:spPr bwMode="auto">
          <a:xfrm>
            <a:off x="4581525" y="3276600"/>
            <a:ext cx="2871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8.22  </a:t>
            </a:r>
            <a:r>
              <a:rPr lang="en-US" altLang="en-US" sz="2000" i="1">
                <a:latin typeface="Times New Roman" panose="02020603050405020304" pitchFamily="18" charset="0"/>
              </a:rPr>
              <a:t>Input port</a:t>
            </a:r>
          </a:p>
        </p:txBody>
      </p:sp>
      <p:sp>
        <p:nvSpPr>
          <p:cNvPr id="90116" name="Line 5"/>
          <p:cNvSpPr>
            <a:spLocks noChangeShapeType="1"/>
          </p:cNvSpPr>
          <p:nvPr/>
        </p:nvSpPr>
        <p:spPr bwMode="auto">
          <a:xfrm>
            <a:off x="1676400" y="6629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011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73313" y="1474789"/>
            <a:ext cx="7504112" cy="168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0118" name="Text Box 4"/>
          <p:cNvSpPr txBox="1">
            <a:spLocks noChangeArrowheads="1"/>
          </p:cNvSpPr>
          <p:nvPr/>
        </p:nvSpPr>
        <p:spPr bwMode="auto">
          <a:xfrm>
            <a:off x="4581526" y="6056313"/>
            <a:ext cx="30273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8.23  </a:t>
            </a:r>
            <a:r>
              <a:rPr lang="en-US" altLang="en-US" sz="2000" i="1">
                <a:latin typeface="Times New Roman" panose="02020603050405020304" pitchFamily="18" charset="0"/>
              </a:rPr>
              <a:t>Output port</a:t>
            </a:r>
          </a:p>
        </p:txBody>
      </p:sp>
      <p:pic>
        <p:nvPicPr>
          <p:cNvPr id="90119"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95525" y="4338639"/>
            <a:ext cx="7659688" cy="168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0120" name="Title 1"/>
          <p:cNvSpPr txBox="1">
            <a:spLocks/>
          </p:cNvSpPr>
          <p:nvPr/>
        </p:nvSpPr>
        <p:spPr bwMode="auto">
          <a:xfrm>
            <a:off x="2723536" y="430213"/>
            <a:ext cx="6744929"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3600" i="1" dirty="0">
                <a:latin typeface="Times New Roman" panose="02020603050405020304" pitchFamily="18" charset="0"/>
                <a:cs typeface="Times New Roman" panose="02020603050405020304" pitchFamily="18" charset="0"/>
              </a:rPr>
              <a:t>Components of Packet </a:t>
            </a:r>
            <a:r>
              <a:rPr lang="en-US" altLang="en-US" sz="3600" i="1" dirty="0" smtClean="0">
                <a:latin typeface="Times New Roman" panose="02020603050405020304" pitchFamily="18" charset="0"/>
                <a:cs typeface="Times New Roman" panose="02020603050405020304" pitchFamily="18" charset="0"/>
              </a:rPr>
              <a:t>switches</a:t>
            </a:r>
            <a:endParaRPr lang="en-US" alt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457044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2163" name="Line 3"/>
          <p:cNvSpPr>
            <a:spLocks noChangeShapeType="1"/>
          </p:cNvSpPr>
          <p:nvPr/>
        </p:nvSpPr>
        <p:spPr bwMode="auto">
          <a:xfrm>
            <a:off x="1676400" y="1295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2164" name="Line 5"/>
          <p:cNvSpPr>
            <a:spLocks noChangeShapeType="1"/>
          </p:cNvSpPr>
          <p:nvPr/>
        </p:nvSpPr>
        <p:spPr bwMode="auto">
          <a:xfrm>
            <a:off x="1676400" y="6553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2166" name="Content Placeholder 2"/>
          <p:cNvSpPr>
            <a:spLocks noGrp="1"/>
          </p:cNvSpPr>
          <p:nvPr>
            <p:ph idx="1"/>
          </p:nvPr>
        </p:nvSpPr>
        <p:spPr bwMode="auto">
          <a:xfrm>
            <a:off x="2152650" y="1449388"/>
            <a:ext cx="7886700" cy="47244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2800"/>
              <a:t>Routing processor</a:t>
            </a:r>
          </a:p>
          <a:p>
            <a:pPr lvl="1"/>
            <a:r>
              <a:rPr lang="en-US" altLang="en-US" sz="2400"/>
              <a:t>Performs functions at Network layer</a:t>
            </a:r>
          </a:p>
          <a:p>
            <a:pPr lvl="1"/>
            <a:r>
              <a:rPr lang="en-US" altLang="en-US" sz="2400"/>
              <a:t>Also known as </a:t>
            </a:r>
            <a:r>
              <a:rPr lang="en-US" altLang="en-US" sz="2400" b="1"/>
              <a:t>Table lookup</a:t>
            </a:r>
          </a:p>
          <a:p>
            <a:pPr lvl="1"/>
            <a:r>
              <a:rPr lang="en-US" altLang="en-US" sz="2400"/>
              <a:t>Destination address is used to find address of next hop &amp; output port no. (of source)</a:t>
            </a:r>
          </a:p>
          <a:p>
            <a:r>
              <a:rPr lang="en-US" altLang="en-US" sz="2800"/>
              <a:t>Switching Fabrics</a:t>
            </a:r>
          </a:p>
          <a:p>
            <a:pPr lvl="1"/>
            <a:r>
              <a:rPr lang="en-US" altLang="en-US" sz="2400"/>
              <a:t>Used to move packet from input queue to output queue</a:t>
            </a:r>
          </a:p>
          <a:p>
            <a:pPr lvl="1"/>
            <a:r>
              <a:rPr lang="en-US" altLang="en-US" sz="2400"/>
              <a:t>Crossbar switch</a:t>
            </a:r>
          </a:p>
          <a:p>
            <a:pPr lvl="1"/>
            <a:r>
              <a:rPr lang="en-US" altLang="en-US" sz="2400"/>
              <a:t>Banyan switch</a:t>
            </a:r>
          </a:p>
          <a:p>
            <a:pPr lvl="1"/>
            <a:r>
              <a:rPr lang="en-US" altLang="en-US" sz="2400"/>
              <a:t>Batcher-Banyan switch</a:t>
            </a:r>
          </a:p>
        </p:txBody>
      </p:sp>
      <p:sp>
        <p:nvSpPr>
          <p:cNvPr id="8" name="Title 1"/>
          <p:cNvSpPr txBox="1">
            <a:spLocks/>
          </p:cNvSpPr>
          <p:nvPr/>
        </p:nvSpPr>
        <p:spPr bwMode="auto">
          <a:xfrm>
            <a:off x="2723536" y="430213"/>
            <a:ext cx="6744929"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3600" i="1" dirty="0">
                <a:latin typeface="Times New Roman" panose="02020603050405020304" pitchFamily="18" charset="0"/>
                <a:cs typeface="Times New Roman" panose="02020603050405020304" pitchFamily="18" charset="0"/>
              </a:rPr>
              <a:t>Components of Packet </a:t>
            </a:r>
            <a:r>
              <a:rPr lang="en-US" altLang="en-US" sz="3600" i="1" dirty="0" smtClean="0">
                <a:latin typeface="Times New Roman" panose="02020603050405020304" pitchFamily="18" charset="0"/>
                <a:cs typeface="Times New Roman" panose="02020603050405020304" pitchFamily="18" charset="0"/>
              </a:rPr>
              <a:t>switches</a:t>
            </a:r>
            <a:endParaRPr lang="en-US" alt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460352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421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4212" name="Text Box 4"/>
          <p:cNvSpPr txBox="1">
            <a:spLocks noChangeArrowheads="1"/>
          </p:cNvSpPr>
          <p:nvPr/>
        </p:nvSpPr>
        <p:spPr bwMode="auto">
          <a:xfrm>
            <a:off x="4362450" y="343438"/>
            <a:ext cx="34671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8.24 </a:t>
            </a:r>
            <a:r>
              <a:rPr lang="en-US" altLang="en-US" sz="2000" i="1" dirty="0">
                <a:latin typeface="Times New Roman" panose="02020603050405020304" pitchFamily="18" charset="0"/>
              </a:rPr>
              <a:t>A banyan switch</a:t>
            </a:r>
          </a:p>
        </p:txBody>
      </p:sp>
      <p:sp>
        <p:nvSpPr>
          <p:cNvPr id="94213"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421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28888" y="1371601"/>
            <a:ext cx="6462712" cy="4181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782324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625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6260" name="Text Box 4"/>
          <p:cNvSpPr txBox="1">
            <a:spLocks noChangeArrowheads="1"/>
          </p:cNvSpPr>
          <p:nvPr/>
        </p:nvSpPr>
        <p:spPr bwMode="auto">
          <a:xfrm>
            <a:off x="1828801" y="381000"/>
            <a:ext cx="5980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8.25  </a:t>
            </a:r>
            <a:r>
              <a:rPr lang="en-US" altLang="en-US" sz="2000" i="1">
                <a:latin typeface="Times New Roman" panose="02020603050405020304" pitchFamily="18" charset="0"/>
              </a:rPr>
              <a:t>Examples of routing in a banyan switch</a:t>
            </a:r>
          </a:p>
        </p:txBody>
      </p:sp>
      <p:sp>
        <p:nvSpPr>
          <p:cNvPr id="96261"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626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0" y="2068514"/>
            <a:ext cx="8510588" cy="3341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691598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830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8308" name="Text Box 4"/>
          <p:cNvSpPr txBox="1">
            <a:spLocks noChangeArrowheads="1"/>
          </p:cNvSpPr>
          <p:nvPr/>
        </p:nvSpPr>
        <p:spPr bwMode="auto">
          <a:xfrm>
            <a:off x="3983038" y="381000"/>
            <a:ext cx="4225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8.26  </a:t>
            </a:r>
            <a:r>
              <a:rPr lang="en-US" altLang="en-US" sz="2000" i="1" dirty="0">
                <a:latin typeface="Times New Roman" panose="02020603050405020304" pitchFamily="18" charset="0"/>
              </a:rPr>
              <a:t>Batcher-banyan switch</a:t>
            </a:r>
          </a:p>
        </p:txBody>
      </p:sp>
      <p:sp>
        <p:nvSpPr>
          <p:cNvPr id="98309"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831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62150" y="1957388"/>
            <a:ext cx="8172450" cy="3148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094297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xmlns="" val="0"/>
              </a:ext>
            </a:extLst>
          </a:blip>
          <a:srcRect/>
          <a:stretch>
            <a:fillRect/>
          </a:stretch>
        </p:blipFill>
        <p:spPr bwMode="auto">
          <a:xfrm>
            <a:off x="1524000" y="1"/>
            <a:ext cx="9144000" cy="1096963"/>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00" name="Rectangle 3"/>
          <p:cNvSpPr>
            <a:spLocks noChangeArrowheads="1"/>
          </p:cNvSpPr>
          <p:nvPr/>
        </p:nvSpPr>
        <p:spPr bwMode="auto">
          <a:xfrm>
            <a:off x="2667000" y="2514600"/>
            <a:ext cx="68580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sz="4400">
                <a:solidFill>
                  <a:schemeClr val="tx2"/>
                </a:solidFill>
              </a:rPr>
              <a:t>Chapter 7</a:t>
            </a:r>
          </a:p>
          <a:p>
            <a:pPr algn="ctr"/>
            <a:endParaRPr lang="en-US" altLang="en-US" sz="2000">
              <a:solidFill>
                <a:schemeClr val="tx2"/>
              </a:solidFill>
            </a:endParaRPr>
          </a:p>
          <a:p>
            <a:pPr algn="ctr"/>
            <a:r>
              <a:rPr lang="en-US" altLang="en-US" sz="4400"/>
              <a:t>Transmission Media</a:t>
            </a:r>
          </a:p>
        </p:txBody>
      </p:sp>
      <p:sp>
        <p:nvSpPr>
          <p:cNvPr id="4101"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r>
              <a:rPr lang="en-US" altLang="en-US" sz="1200" b="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xmlns="" val="1680457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9" name="Text Box 4"/>
          <p:cNvSpPr txBox="1">
            <a:spLocks noChangeArrowheads="1"/>
          </p:cNvSpPr>
          <p:nvPr/>
        </p:nvSpPr>
        <p:spPr bwMode="auto">
          <a:xfrm>
            <a:off x="1828800" y="762000"/>
            <a:ext cx="59515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  </a:t>
            </a:r>
            <a:r>
              <a:rPr lang="en-US" altLang="en-US" sz="2000" i="1">
                <a:latin typeface="Times New Roman" panose="02020603050405020304" pitchFamily="18" charset="0"/>
              </a:rPr>
              <a:t>Transmission medium and physical layer</a:t>
            </a:r>
          </a:p>
        </p:txBody>
      </p:sp>
      <p:sp>
        <p:nvSpPr>
          <p:cNvPr id="615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151"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09738" y="2584450"/>
            <a:ext cx="8729662" cy="2520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09464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813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813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813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1514" y="2325688"/>
            <a:ext cx="8345487" cy="2627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194718" y="723900"/>
            <a:ext cx="77263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3.11  </a:t>
            </a:r>
            <a:r>
              <a:rPr lang="en-US" altLang="en-US" sz="2000" baseline="0" dirty="0"/>
              <a:t>The time and frequency domains of a nonperiodic signal</a:t>
            </a:r>
          </a:p>
        </p:txBody>
      </p:sp>
    </p:spTree>
    <p:extLst>
      <p:ext uri="{BB962C8B-B14F-4D97-AF65-F5344CB8AC3E}">
        <p14:creationId xmlns:p14="http://schemas.microsoft.com/office/powerpoint/2010/main" xmlns="" val="25757235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7" name="Text Box 4"/>
          <p:cNvSpPr txBox="1">
            <a:spLocks noChangeArrowheads="1"/>
          </p:cNvSpPr>
          <p:nvPr/>
        </p:nvSpPr>
        <p:spPr bwMode="auto">
          <a:xfrm>
            <a:off x="1828800" y="762000"/>
            <a:ext cx="48021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7.2  </a:t>
            </a:r>
            <a:r>
              <a:rPr lang="en-US" altLang="en-US" sz="2000" i="1">
                <a:latin typeface="Times New Roman" panose="02020603050405020304" pitchFamily="18" charset="0"/>
              </a:rPr>
              <a:t>Classes of transmission media</a:t>
            </a:r>
          </a:p>
        </p:txBody>
      </p:sp>
      <p:sp>
        <p:nvSpPr>
          <p:cNvPr id="819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19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0" y="2100264"/>
            <a:ext cx="7715250" cy="3157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236962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1752600" y="406400"/>
            <a:ext cx="420018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dirty="0">
                <a:effectLst>
                  <a:outerShdw blurRad="38100" dist="38100" dir="2700000" algn="tl">
                    <a:srgbClr val="C0C0C0"/>
                  </a:outerShdw>
                </a:effectLst>
                <a:latin typeface="Times" panose="02020603050405020304" pitchFamily="18" charset="0"/>
              </a:rPr>
              <a:t>7-1   GUIDED MEDIA</a:t>
            </a:r>
          </a:p>
        </p:txBody>
      </p:sp>
      <p:sp>
        <p:nvSpPr>
          <p:cNvPr id="10245"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565253" name="Rectangle 5"/>
          <p:cNvSpPr>
            <a:spLocks noChangeArrowheads="1"/>
          </p:cNvSpPr>
          <p:nvPr/>
        </p:nvSpPr>
        <p:spPr bwMode="auto">
          <a:xfrm>
            <a:off x="1676400" y="1524000"/>
            <a:ext cx="82296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dirty="0">
                <a:effectLst>
                  <a:outerShdw blurRad="38100" dist="38100" dir="2700000" algn="tl">
                    <a:srgbClr val="C0C0C0"/>
                  </a:outerShdw>
                </a:effectLst>
                <a:latin typeface="Times New Roman" panose="02020603050405020304" pitchFamily="18" charset="0"/>
              </a:rPr>
              <a:t>Guided media, which are those that provide a conduit (i.e. channel) from one device to another, include twisted-pair cable, coaxial cable, and fiber-optic cable.</a:t>
            </a:r>
          </a:p>
        </p:txBody>
      </p:sp>
      <p:sp>
        <p:nvSpPr>
          <p:cNvPr id="10247" name="Rectangle 29"/>
          <p:cNvSpPr>
            <a:spLocks noChangeArrowheads="1"/>
          </p:cNvSpPr>
          <p:nvPr/>
        </p:nvSpPr>
        <p:spPr bwMode="auto">
          <a:xfrm>
            <a:off x="1676400" y="4679951"/>
            <a:ext cx="6705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buClr>
                <a:schemeClr val="tx1"/>
              </a:buClr>
              <a:buSzPct val="117000"/>
              <a:buFont typeface="+mj-lt"/>
              <a:buAutoNum type="arabicPeriod"/>
            </a:pPr>
            <a:r>
              <a:rPr lang="en-US" altLang="en-US" sz="2400" dirty="0">
                <a:solidFill>
                  <a:srgbClr val="0033CC"/>
                </a:solidFill>
                <a:latin typeface="Times New Roman" panose="02020603050405020304" pitchFamily="18" charset="0"/>
              </a:rPr>
              <a:t>Twisted-Pair </a:t>
            </a:r>
            <a:r>
              <a:rPr lang="en-US" altLang="en-US" sz="2400" dirty="0" smtClean="0">
                <a:solidFill>
                  <a:srgbClr val="0033CC"/>
                </a:solidFill>
                <a:latin typeface="Times New Roman" panose="02020603050405020304" pitchFamily="18" charset="0"/>
              </a:rPr>
              <a:t>Cable</a:t>
            </a:r>
            <a:endParaRPr lang="fr-FR" altLang="en-US" sz="2400" dirty="0">
              <a:solidFill>
                <a:srgbClr val="0033CC"/>
              </a:solidFill>
              <a:latin typeface="Times New Roman" panose="02020603050405020304" pitchFamily="18" charset="0"/>
            </a:endParaRPr>
          </a:p>
          <a:p>
            <a:pPr marL="457200" indent="-457200">
              <a:buClr>
                <a:schemeClr val="tx1"/>
              </a:buClr>
              <a:buSzPct val="117000"/>
              <a:buFont typeface="+mj-lt"/>
              <a:buAutoNum type="arabicPeriod"/>
            </a:pPr>
            <a:r>
              <a:rPr lang="fr-FR" altLang="en-US" sz="2400" dirty="0" smtClean="0">
                <a:solidFill>
                  <a:srgbClr val="0033CC"/>
                </a:solidFill>
                <a:latin typeface="Times New Roman" panose="02020603050405020304" pitchFamily="18" charset="0"/>
              </a:rPr>
              <a:t>Coaxial Cable</a:t>
            </a:r>
            <a:endParaRPr lang="fr-FR" altLang="en-US" sz="2400" dirty="0">
              <a:solidFill>
                <a:srgbClr val="0033CC"/>
              </a:solidFill>
              <a:latin typeface="Times New Roman" panose="02020603050405020304" pitchFamily="18" charset="0"/>
            </a:endParaRPr>
          </a:p>
          <a:p>
            <a:pPr marL="457200" indent="-457200">
              <a:buClr>
                <a:schemeClr val="tx1"/>
              </a:buClr>
              <a:buSzPct val="117000"/>
              <a:buFont typeface="+mj-lt"/>
              <a:buAutoNum type="arabicPeriod"/>
            </a:pPr>
            <a:r>
              <a:rPr lang="fr-FR" altLang="en-US" sz="2400" dirty="0" smtClean="0">
                <a:solidFill>
                  <a:srgbClr val="0033CC"/>
                </a:solidFill>
                <a:latin typeface="Times New Roman" panose="02020603050405020304" pitchFamily="18" charset="0"/>
              </a:rPr>
              <a:t>Fiber-Optic </a:t>
            </a:r>
            <a:r>
              <a:rPr lang="fr-FR" altLang="en-US" sz="2400" dirty="0">
                <a:solidFill>
                  <a:srgbClr val="0033CC"/>
                </a:solidFill>
                <a:latin typeface="Times New Roman" panose="02020603050405020304" pitchFamily="18" charset="0"/>
              </a:rPr>
              <a:t>Cable</a:t>
            </a:r>
            <a:endParaRPr lang="en-US" altLang="en-US" sz="2400" dirty="0">
              <a:solidFill>
                <a:srgbClr val="0033CC"/>
              </a:solidFill>
              <a:latin typeface="Times New Roman" panose="02020603050405020304" pitchFamily="18" charset="0"/>
            </a:endParaRPr>
          </a:p>
        </p:txBody>
      </p:sp>
      <p:sp>
        <p:nvSpPr>
          <p:cNvPr id="565278" name="Text Box 30"/>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12729196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29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293" name="Text Box 4"/>
          <p:cNvSpPr txBox="1">
            <a:spLocks noChangeArrowheads="1"/>
          </p:cNvSpPr>
          <p:nvPr/>
        </p:nvSpPr>
        <p:spPr bwMode="auto">
          <a:xfrm>
            <a:off x="4043968" y="4762500"/>
            <a:ext cx="35782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7.3  </a:t>
            </a:r>
            <a:r>
              <a:rPr lang="en-US" altLang="en-US" sz="2000" i="1" dirty="0">
                <a:latin typeface="Times New Roman" panose="02020603050405020304" pitchFamily="18" charset="0"/>
              </a:rPr>
              <a:t>Twisted-pair cable</a:t>
            </a:r>
          </a:p>
        </p:txBody>
      </p:sp>
      <p:sp>
        <p:nvSpPr>
          <p:cNvPr id="1229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229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0" y="2986088"/>
            <a:ext cx="8610600" cy="1204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 Box 4"/>
          <p:cNvSpPr txBox="1">
            <a:spLocks noChangeArrowheads="1"/>
          </p:cNvSpPr>
          <p:nvPr/>
        </p:nvSpPr>
        <p:spPr bwMode="auto">
          <a:xfrm>
            <a:off x="4413264" y="712967"/>
            <a:ext cx="336547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1. Twisted-pair </a:t>
            </a:r>
            <a:r>
              <a:rPr lang="en-US" altLang="en-US" sz="2800" dirty="0">
                <a:latin typeface="Times New Roman" panose="02020603050405020304" pitchFamily="18" charset="0"/>
              </a:rPr>
              <a:t>cable</a:t>
            </a:r>
          </a:p>
        </p:txBody>
      </p:sp>
    </p:spTree>
    <p:extLst>
      <p:ext uri="{BB962C8B-B14F-4D97-AF65-F5344CB8AC3E}">
        <p14:creationId xmlns:p14="http://schemas.microsoft.com/office/powerpoint/2010/main" xmlns="" val="7214354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340" name="Line 3"/>
          <p:cNvSpPr>
            <a:spLocks noChangeShapeType="1"/>
          </p:cNvSpPr>
          <p:nvPr/>
        </p:nvSpPr>
        <p:spPr bwMode="auto">
          <a:xfrm>
            <a:off x="1676400" y="1924318"/>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341" name="Text Box 4"/>
          <p:cNvSpPr txBox="1">
            <a:spLocks noChangeArrowheads="1"/>
          </p:cNvSpPr>
          <p:nvPr/>
        </p:nvSpPr>
        <p:spPr bwMode="auto">
          <a:xfrm>
            <a:off x="4194175" y="5638800"/>
            <a:ext cx="38369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7.4  </a:t>
            </a:r>
            <a:r>
              <a:rPr lang="en-US" altLang="en-US" sz="2000" i="1" dirty="0">
                <a:latin typeface="Times New Roman" panose="02020603050405020304" pitchFamily="18" charset="0"/>
              </a:rPr>
              <a:t>UTP and STP cables</a:t>
            </a:r>
          </a:p>
        </p:txBody>
      </p:sp>
      <p:sp>
        <p:nvSpPr>
          <p:cNvPr id="1434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62138" y="2112964"/>
            <a:ext cx="8501062" cy="337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837141" y="598039"/>
            <a:ext cx="7023776" cy="12618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Two types of Twisted-pair cable:</a:t>
            </a:r>
          </a:p>
          <a:p>
            <a:pPr marL="514350" indent="-514350">
              <a:buAutoNum type="alphaUcPeriod"/>
            </a:pPr>
            <a:r>
              <a:rPr lang="en-US" altLang="en-US" sz="2400" b="0" dirty="0" smtClean="0">
                <a:latin typeface="Times New Roman" panose="02020603050405020304" pitchFamily="18" charset="0"/>
              </a:rPr>
              <a:t>Unshielded Twisted Pair (UTP) cables</a:t>
            </a:r>
          </a:p>
          <a:p>
            <a:pPr marL="514350" indent="-514350">
              <a:buAutoNum type="alphaUcPeriod"/>
            </a:pPr>
            <a:r>
              <a:rPr lang="en-US" altLang="en-US" sz="2400" b="0" dirty="0" smtClean="0">
                <a:latin typeface="Times New Roman" panose="02020603050405020304" pitchFamily="18" charset="0"/>
              </a:rPr>
              <a:t>Shielded Twisted Pair (STP) cables</a:t>
            </a:r>
            <a:endParaRPr lang="en-US" altLang="en-US" sz="2400" b="0" dirty="0">
              <a:latin typeface="Times New Roman" panose="02020603050405020304" pitchFamily="18" charset="0"/>
            </a:endParaRPr>
          </a:p>
        </p:txBody>
      </p:sp>
    </p:spTree>
    <p:extLst>
      <p:ext uri="{BB962C8B-B14F-4D97-AF65-F5344CB8AC3E}">
        <p14:creationId xmlns:p14="http://schemas.microsoft.com/office/powerpoint/2010/main" xmlns="" val="16192490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2"/>
          <p:cNvSpPr txBox="1">
            <a:spLocks noChangeArrowheads="1"/>
          </p:cNvSpPr>
          <p:nvPr/>
        </p:nvSpPr>
        <p:spPr bwMode="auto">
          <a:xfrm>
            <a:off x="2209800" y="228600"/>
            <a:ext cx="61293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7.1  </a:t>
            </a:r>
            <a:r>
              <a:rPr lang="en-US" altLang="en-US" sz="2000" i="1">
                <a:latin typeface="Times New Roman" panose="02020603050405020304" pitchFamily="18" charset="0"/>
              </a:rPr>
              <a:t>Categories of unshielded twisted-pair cables</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63764" y="685800"/>
            <a:ext cx="7742237" cy="589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899585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43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437" name="Text Box 4"/>
          <p:cNvSpPr txBox="1">
            <a:spLocks noChangeArrowheads="1"/>
          </p:cNvSpPr>
          <p:nvPr/>
        </p:nvSpPr>
        <p:spPr bwMode="auto">
          <a:xfrm>
            <a:off x="1828800" y="762000"/>
            <a:ext cx="3257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7.5  </a:t>
            </a:r>
            <a:r>
              <a:rPr lang="en-US" altLang="en-US" sz="2000" i="1">
                <a:latin typeface="Times New Roman" panose="02020603050405020304" pitchFamily="18" charset="0"/>
              </a:rPr>
              <a:t>UTP connector</a:t>
            </a:r>
          </a:p>
        </p:txBody>
      </p:sp>
      <p:sp>
        <p:nvSpPr>
          <p:cNvPr id="1843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843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3238" y="2244726"/>
            <a:ext cx="6481762" cy="2708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068381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5" name="Text Box 4"/>
          <p:cNvSpPr txBox="1">
            <a:spLocks noChangeArrowheads="1"/>
          </p:cNvSpPr>
          <p:nvPr/>
        </p:nvSpPr>
        <p:spPr bwMode="auto">
          <a:xfrm>
            <a:off x="1828801" y="762000"/>
            <a:ext cx="3552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7.6  </a:t>
            </a:r>
            <a:r>
              <a:rPr lang="en-US" altLang="en-US" sz="2000" i="1">
                <a:latin typeface="Times New Roman" panose="02020603050405020304" pitchFamily="18" charset="0"/>
              </a:rPr>
              <a:t>UTP performance</a:t>
            </a:r>
          </a:p>
        </p:txBody>
      </p:sp>
      <p:sp>
        <p:nvSpPr>
          <p:cNvPr id="2048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048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19401" y="1676400"/>
            <a:ext cx="6124575" cy="447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106305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253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2533" name="Text Box 4"/>
          <p:cNvSpPr txBox="1">
            <a:spLocks noChangeArrowheads="1"/>
          </p:cNvSpPr>
          <p:nvPr/>
        </p:nvSpPr>
        <p:spPr bwMode="auto">
          <a:xfrm>
            <a:off x="4514850" y="5638800"/>
            <a:ext cx="30861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7.7  </a:t>
            </a:r>
            <a:r>
              <a:rPr lang="en-US" altLang="en-US" sz="2000" i="1" dirty="0">
                <a:latin typeface="Times New Roman" panose="02020603050405020304" pitchFamily="18" charset="0"/>
              </a:rPr>
              <a:t>Coaxial cable</a:t>
            </a:r>
          </a:p>
        </p:txBody>
      </p:sp>
      <p:sp>
        <p:nvSpPr>
          <p:cNvPr id="2253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253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1538" y="1957388"/>
            <a:ext cx="8145462" cy="3529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4792598" y="712967"/>
            <a:ext cx="260680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2. Coaxial cable</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xmlns="" val="28829922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2"/>
          <p:cNvSpPr txBox="1">
            <a:spLocks noChangeArrowheads="1"/>
          </p:cNvSpPr>
          <p:nvPr/>
        </p:nvSpPr>
        <p:spPr bwMode="auto">
          <a:xfrm>
            <a:off x="3865563" y="344688"/>
            <a:ext cx="44608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7.2  </a:t>
            </a:r>
            <a:r>
              <a:rPr lang="en-US" altLang="en-US" sz="2000" i="1" dirty="0">
                <a:latin typeface="Times New Roman" panose="02020603050405020304" pitchFamily="18" charset="0"/>
              </a:rPr>
              <a:t>Categories of coaxial cables</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48807" y="843565"/>
            <a:ext cx="5894387" cy="2027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4403725" y="3833388"/>
            <a:ext cx="3384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7.8  </a:t>
            </a:r>
            <a:r>
              <a:rPr lang="en-US" altLang="en-US" sz="2000" i="1" dirty="0">
                <a:latin typeface="Times New Roman" panose="02020603050405020304" pitchFamily="18" charset="0"/>
              </a:rPr>
              <a:t>BNC connectors</a:t>
            </a: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33600" y="4451329"/>
            <a:ext cx="7924800" cy="1998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2428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867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8677" name="Text Box 4"/>
          <p:cNvSpPr txBox="1">
            <a:spLocks noChangeArrowheads="1"/>
          </p:cNvSpPr>
          <p:nvPr/>
        </p:nvSpPr>
        <p:spPr bwMode="auto">
          <a:xfrm>
            <a:off x="1828801" y="762000"/>
            <a:ext cx="44878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7.9  </a:t>
            </a:r>
            <a:r>
              <a:rPr lang="en-US" altLang="en-US" sz="2000" i="1">
                <a:latin typeface="Times New Roman" panose="02020603050405020304" pitchFamily="18" charset="0"/>
              </a:rPr>
              <a:t>Coaxial cable performance</a:t>
            </a:r>
          </a:p>
        </p:txBody>
      </p:sp>
      <p:sp>
        <p:nvSpPr>
          <p:cNvPr id="2867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867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24150" y="1627188"/>
            <a:ext cx="6115050" cy="4468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940108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5" name="Line 3"/>
          <p:cNvSpPr>
            <a:spLocks noChangeShapeType="1"/>
          </p:cNvSpPr>
          <p:nvPr/>
        </p:nvSpPr>
        <p:spPr bwMode="auto">
          <a:xfrm>
            <a:off x="2051229" y="954111"/>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915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75203" y="1146420"/>
            <a:ext cx="6115050" cy="5005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11"/>
          <p:cNvSpPr>
            <a:spLocks noChangeArrowheads="1"/>
          </p:cNvSpPr>
          <p:nvPr/>
        </p:nvSpPr>
        <p:spPr bwMode="auto">
          <a:xfrm>
            <a:off x="1542960" y="123114"/>
            <a:ext cx="9824434" cy="830997"/>
          </a:xfrm>
          <a:prstGeom prst="rect">
            <a:avLst/>
          </a:prstGeom>
          <a:solidFill>
            <a:schemeClr val="bg1"/>
          </a:solidFill>
          <a:ln>
            <a:noFill/>
          </a:ln>
          <a:effectLst/>
        </p:spPr>
        <p:txBody>
          <a:bodyPr wrap="square">
            <a:spAutoFit/>
          </a:bodyPr>
          <a:lstStyle/>
          <a:p>
            <a:pPr algn="ctr"/>
            <a:r>
              <a:rPr lang="en-US" altLang="en-US" sz="2400" i="0" baseline="0" dirty="0">
                <a:latin typeface="Arial" panose="020B0604020202020204" pitchFamily="34" charset="0"/>
              </a:rPr>
              <a:t>The bandwidth of a composite signal is the difference between the</a:t>
            </a:r>
          </a:p>
          <a:p>
            <a:pPr algn="ctr"/>
            <a:r>
              <a:rPr lang="en-US" altLang="en-US" sz="2400" i="0" baseline="0" dirty="0">
                <a:latin typeface="Arial" panose="020B0604020202020204" pitchFamily="34" charset="0"/>
              </a:rPr>
              <a:t>highest and the lowest frequencies contained in that signal.</a:t>
            </a:r>
          </a:p>
        </p:txBody>
      </p:sp>
      <p:sp>
        <p:nvSpPr>
          <p:cNvPr id="5" name="Text Box 4"/>
          <p:cNvSpPr txBox="1">
            <a:spLocks noChangeArrowheads="1"/>
          </p:cNvSpPr>
          <p:nvPr/>
        </p:nvSpPr>
        <p:spPr bwMode="auto">
          <a:xfrm>
            <a:off x="2312372" y="6151808"/>
            <a:ext cx="82407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3.12  </a:t>
            </a:r>
            <a:r>
              <a:rPr lang="en-US" altLang="en-US" sz="2000" baseline="0" dirty="0"/>
              <a:t>The bandwidth of periodic and nonperiodic composite signals</a:t>
            </a:r>
          </a:p>
        </p:txBody>
      </p:sp>
    </p:spTree>
    <p:extLst>
      <p:ext uri="{BB962C8B-B14F-4D97-AF65-F5344CB8AC3E}">
        <p14:creationId xmlns:p14="http://schemas.microsoft.com/office/powerpoint/2010/main" xmlns="" val="12367351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072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0725" name="Text Box 4"/>
          <p:cNvSpPr txBox="1">
            <a:spLocks noChangeArrowheads="1"/>
          </p:cNvSpPr>
          <p:nvPr/>
        </p:nvSpPr>
        <p:spPr bwMode="auto">
          <a:xfrm>
            <a:off x="4100512" y="4756944"/>
            <a:ext cx="3914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7.10  </a:t>
            </a:r>
            <a:r>
              <a:rPr lang="en-US" altLang="en-US" sz="2000" i="1" dirty="0">
                <a:latin typeface="Times New Roman" panose="02020603050405020304" pitchFamily="18" charset="0"/>
              </a:rPr>
              <a:t>Bending of light ray</a:t>
            </a:r>
          </a:p>
        </p:txBody>
      </p:sp>
      <p:sp>
        <p:nvSpPr>
          <p:cNvPr id="3072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072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7550" y="2362200"/>
            <a:ext cx="8070850" cy="2274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4337378" y="712967"/>
            <a:ext cx="351724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3. Optical-Fiber cable</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xmlns="" val="17871465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7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73" name="Text Box 4"/>
          <p:cNvSpPr txBox="1">
            <a:spLocks noChangeArrowheads="1"/>
          </p:cNvSpPr>
          <p:nvPr/>
        </p:nvSpPr>
        <p:spPr bwMode="auto">
          <a:xfrm>
            <a:off x="1828800" y="762000"/>
            <a:ext cx="3124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7.11  </a:t>
            </a:r>
            <a:r>
              <a:rPr lang="en-US" altLang="en-US" sz="2000" i="1">
                <a:latin typeface="Times New Roman" panose="02020603050405020304" pitchFamily="18" charset="0"/>
              </a:rPr>
              <a:t>Optical fiber</a:t>
            </a:r>
          </a:p>
        </p:txBody>
      </p:sp>
      <p:sp>
        <p:nvSpPr>
          <p:cNvPr id="3277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277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01826" y="2987676"/>
            <a:ext cx="8308975" cy="1584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137307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82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821" name="Text Box 4"/>
          <p:cNvSpPr txBox="1">
            <a:spLocks noChangeArrowheads="1"/>
          </p:cNvSpPr>
          <p:nvPr/>
        </p:nvSpPr>
        <p:spPr bwMode="auto">
          <a:xfrm>
            <a:off x="1828800" y="762000"/>
            <a:ext cx="38306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7.12  </a:t>
            </a:r>
            <a:r>
              <a:rPr lang="en-US" altLang="en-US" sz="2000" i="1">
                <a:latin typeface="Times New Roman" panose="02020603050405020304" pitchFamily="18" charset="0"/>
              </a:rPr>
              <a:t>Propagation modes</a:t>
            </a:r>
          </a:p>
        </p:txBody>
      </p:sp>
      <p:sp>
        <p:nvSpPr>
          <p:cNvPr id="3482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482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73300" y="2133600"/>
            <a:ext cx="7632700" cy="3352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19636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868"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869" name="Text Box 4"/>
          <p:cNvSpPr txBox="1">
            <a:spLocks noChangeArrowheads="1"/>
          </p:cNvSpPr>
          <p:nvPr/>
        </p:nvSpPr>
        <p:spPr bwMode="auto">
          <a:xfrm>
            <a:off x="1828801" y="304800"/>
            <a:ext cx="24987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7.13  </a:t>
            </a:r>
            <a:r>
              <a:rPr lang="en-US" altLang="en-US" sz="2000" i="1">
                <a:latin typeface="Times New Roman" panose="02020603050405020304" pitchFamily="18" charset="0"/>
              </a:rPr>
              <a:t>Modes</a:t>
            </a:r>
          </a:p>
        </p:txBody>
      </p:sp>
      <p:sp>
        <p:nvSpPr>
          <p:cNvPr id="36870"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687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97164" y="1035050"/>
            <a:ext cx="6370637" cy="5289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95452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2"/>
          <p:cNvSpPr txBox="1">
            <a:spLocks noChangeArrowheads="1"/>
          </p:cNvSpPr>
          <p:nvPr/>
        </p:nvSpPr>
        <p:spPr bwMode="auto">
          <a:xfrm>
            <a:off x="1871664" y="1676400"/>
            <a:ext cx="27003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7.3  </a:t>
            </a:r>
            <a:r>
              <a:rPr lang="en-US" altLang="en-US" sz="2000" i="1">
                <a:latin typeface="Times New Roman" panose="02020603050405020304" pitchFamily="18" charset="0"/>
              </a:rPr>
              <a:t>Fiber types</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51000" y="2286001"/>
            <a:ext cx="8940800" cy="2017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88032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6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65" name="Text Box 4"/>
          <p:cNvSpPr txBox="1">
            <a:spLocks noChangeArrowheads="1"/>
          </p:cNvSpPr>
          <p:nvPr/>
        </p:nvSpPr>
        <p:spPr bwMode="auto">
          <a:xfrm>
            <a:off x="1828800" y="762000"/>
            <a:ext cx="3759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7.14  </a:t>
            </a:r>
            <a:r>
              <a:rPr lang="en-US" altLang="en-US" sz="2000" i="1" dirty="0">
                <a:latin typeface="Times New Roman" panose="02020603050405020304" pitchFamily="18" charset="0"/>
              </a:rPr>
              <a:t>Fiber construction</a:t>
            </a:r>
          </a:p>
        </p:txBody>
      </p:sp>
      <p:sp>
        <p:nvSpPr>
          <p:cNvPr id="4096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096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3376" y="1843088"/>
            <a:ext cx="6499225" cy="394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564743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301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3013" name="Text Box 4"/>
          <p:cNvSpPr txBox="1">
            <a:spLocks noChangeArrowheads="1"/>
          </p:cNvSpPr>
          <p:nvPr/>
        </p:nvSpPr>
        <p:spPr bwMode="auto">
          <a:xfrm>
            <a:off x="1828800" y="762000"/>
            <a:ext cx="4794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7.15  </a:t>
            </a:r>
            <a:r>
              <a:rPr lang="en-US" altLang="en-US" sz="2000" i="1">
                <a:latin typeface="Times New Roman" panose="02020603050405020304" pitchFamily="18" charset="0"/>
              </a:rPr>
              <a:t>Fiber-optic cable connectors</a:t>
            </a:r>
          </a:p>
        </p:txBody>
      </p:sp>
      <p:sp>
        <p:nvSpPr>
          <p:cNvPr id="4301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301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0" y="1890714"/>
            <a:ext cx="8593138" cy="3900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453268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506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5061" name="Text Box 4"/>
          <p:cNvSpPr txBox="1">
            <a:spLocks noChangeArrowheads="1"/>
          </p:cNvSpPr>
          <p:nvPr/>
        </p:nvSpPr>
        <p:spPr bwMode="auto">
          <a:xfrm>
            <a:off x="1828801" y="762000"/>
            <a:ext cx="4525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7.16  </a:t>
            </a:r>
            <a:r>
              <a:rPr lang="en-US" altLang="en-US" sz="2000" i="1">
                <a:latin typeface="Times New Roman" panose="02020603050405020304" pitchFamily="18" charset="0"/>
              </a:rPr>
              <a:t>Optical fiber performance</a:t>
            </a:r>
          </a:p>
        </p:txBody>
      </p:sp>
      <p:sp>
        <p:nvSpPr>
          <p:cNvPr id="4506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06700" y="1676401"/>
            <a:ext cx="5575300" cy="446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824974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anose="02020603050405020304" pitchFamily="18" charset="0"/>
            </a:endParaRPr>
          </a:p>
        </p:txBody>
      </p:sp>
      <p:sp>
        <p:nvSpPr>
          <p:cNvPr id="858115" name="Text Box 3"/>
          <p:cNvSpPr txBox="1">
            <a:spLocks noChangeArrowheads="1"/>
          </p:cNvSpPr>
          <p:nvPr/>
        </p:nvSpPr>
        <p:spPr bwMode="auto">
          <a:xfrm>
            <a:off x="1752600" y="406400"/>
            <a:ext cx="716952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dirty="0">
                <a:effectLst>
                  <a:outerShdw blurRad="38100" dist="38100" dir="2700000" algn="tl">
                    <a:srgbClr val="C0C0C0"/>
                  </a:outerShdw>
                </a:effectLst>
                <a:latin typeface="Times" panose="02020603050405020304" pitchFamily="18" charset="0"/>
              </a:rPr>
              <a:t>7-2   UNGUIDED MEDIA: WIRELESS</a:t>
            </a:r>
          </a:p>
        </p:txBody>
      </p:sp>
      <p:sp>
        <p:nvSpPr>
          <p:cNvPr id="47109"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8117" name="Rectangle 5"/>
          <p:cNvSpPr>
            <a:spLocks noChangeArrowheads="1"/>
          </p:cNvSpPr>
          <p:nvPr/>
        </p:nvSpPr>
        <p:spPr bwMode="auto">
          <a:xfrm>
            <a:off x="1828800" y="1385889"/>
            <a:ext cx="8229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a:effectLst>
                  <a:outerShdw blurRad="38100" dist="38100" dir="2700000" algn="tl">
                    <a:srgbClr val="C0C0C0"/>
                  </a:outerShdw>
                </a:effectLst>
                <a:latin typeface="Times New Roman" panose="02020603050405020304" pitchFamily="18" charset="0"/>
              </a:rPr>
              <a:t>Unguided media transport electromagnetic waves without using a physical conductor. This type of communication is often referred to as wireless communication.</a:t>
            </a:r>
          </a:p>
        </p:txBody>
      </p:sp>
      <p:sp>
        <p:nvSpPr>
          <p:cNvPr id="47111" name="Rectangle 9"/>
          <p:cNvSpPr>
            <a:spLocks noChangeArrowheads="1"/>
          </p:cNvSpPr>
          <p:nvPr/>
        </p:nvSpPr>
        <p:spPr bwMode="auto">
          <a:xfrm>
            <a:off x="1676400" y="4679951"/>
            <a:ext cx="6705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Radio Waves</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Microwaves</a:t>
            </a:r>
          </a:p>
          <a:p>
            <a:pPr>
              <a:buClr>
                <a:schemeClr val="tx1"/>
              </a:buClr>
              <a:buSzPct val="117000"/>
              <a:buFont typeface="Wingdings" panose="05000000000000000000" pitchFamily="2" charset="2"/>
              <a:buNone/>
            </a:pPr>
            <a:r>
              <a:rPr lang="fr-FR" altLang="en-US" sz="2400">
                <a:solidFill>
                  <a:srgbClr val="0033CC"/>
                </a:solidFill>
                <a:latin typeface="Times New Roman" panose="02020603050405020304" pitchFamily="18" charset="0"/>
              </a:rPr>
              <a:t>Infrared</a:t>
            </a:r>
            <a:endParaRPr lang="en-US" altLang="en-US" sz="2400">
              <a:solidFill>
                <a:srgbClr val="0033CC"/>
              </a:solidFill>
              <a:latin typeface="Times New Roman" panose="02020603050405020304" pitchFamily="18" charset="0"/>
            </a:endParaRPr>
          </a:p>
        </p:txBody>
      </p:sp>
      <p:sp>
        <p:nvSpPr>
          <p:cNvPr id="858122" name="Text Box 10"/>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xmlns="" val="351672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915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9157" name="Text Box 4"/>
          <p:cNvSpPr txBox="1">
            <a:spLocks noChangeArrowheads="1"/>
          </p:cNvSpPr>
          <p:nvPr/>
        </p:nvSpPr>
        <p:spPr bwMode="auto">
          <a:xfrm>
            <a:off x="1828801" y="762000"/>
            <a:ext cx="75104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7.17  </a:t>
            </a:r>
            <a:r>
              <a:rPr lang="en-US" altLang="en-US" sz="2000" i="1">
                <a:latin typeface="Times New Roman" panose="02020603050405020304" pitchFamily="18" charset="0"/>
              </a:rPr>
              <a:t>Electromagnetic spectrum for wireless communication</a:t>
            </a:r>
          </a:p>
        </p:txBody>
      </p:sp>
      <p:sp>
        <p:nvSpPr>
          <p:cNvPr id="4915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915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33550" y="2590800"/>
            <a:ext cx="8401050"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096589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3972"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83973" name="Group 4"/>
          <p:cNvGrpSpPr>
            <a:grpSpLocks/>
          </p:cNvGrpSpPr>
          <p:nvPr/>
        </p:nvGrpSpPr>
        <p:grpSpPr bwMode="auto">
          <a:xfrm>
            <a:off x="2014539" y="773113"/>
            <a:ext cx="738187" cy="474662"/>
            <a:chOff x="309" y="487"/>
            <a:chExt cx="465" cy="299"/>
          </a:xfrm>
        </p:grpSpPr>
        <p:sp>
          <p:nvSpPr>
            <p:cNvPr id="83982"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3983"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83974"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3975"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3976"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3977"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83978" name="Rectangle 11"/>
          <p:cNvSpPr>
            <a:spLocks noChangeArrowheads="1"/>
          </p:cNvSpPr>
          <p:nvPr/>
        </p:nvSpPr>
        <p:spPr bwMode="auto">
          <a:xfrm>
            <a:off x="1752600" y="1295400"/>
            <a:ext cx="8534400" cy="308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If a periodic signal is decomposed into five sine waves with frequencies of 100, 300, 500, 700, and 900 Hz, what is its bandwidth? Draw the spectrum, assuming all components have a maximum amplitude of 10 V.</a:t>
            </a:r>
          </a:p>
          <a:p>
            <a:pPr algn="just"/>
            <a:r>
              <a:rPr lang="en-US" altLang="en-US" baseline="0">
                <a:solidFill>
                  <a:schemeClr val="hlink"/>
                </a:solidFill>
              </a:rPr>
              <a:t>Solution</a:t>
            </a:r>
          </a:p>
          <a:p>
            <a:pPr algn="just"/>
            <a:r>
              <a:rPr lang="en-US" altLang="en-US" baseline="0"/>
              <a:t>Let </a:t>
            </a:r>
            <a:r>
              <a:rPr lang="en-US" altLang="en-US" baseline="0">
                <a:solidFill>
                  <a:schemeClr val="hlink"/>
                </a:solidFill>
              </a:rPr>
              <a:t>f</a:t>
            </a:r>
            <a:r>
              <a:rPr lang="en-US" altLang="en-US" baseline="-14000">
                <a:solidFill>
                  <a:schemeClr val="hlink"/>
                </a:solidFill>
              </a:rPr>
              <a:t>h</a:t>
            </a:r>
            <a:r>
              <a:rPr lang="en-US" altLang="en-US" baseline="0"/>
              <a:t> be the highest frequency, </a:t>
            </a:r>
            <a:r>
              <a:rPr lang="en-US" altLang="en-US" baseline="0">
                <a:solidFill>
                  <a:schemeClr val="hlink"/>
                </a:solidFill>
              </a:rPr>
              <a:t>f</a:t>
            </a:r>
            <a:r>
              <a:rPr lang="en-US" altLang="en-US" baseline="-14000">
                <a:solidFill>
                  <a:schemeClr val="hlink"/>
                </a:solidFill>
              </a:rPr>
              <a:t>l</a:t>
            </a:r>
            <a:r>
              <a:rPr lang="en-US" altLang="en-US" baseline="0"/>
              <a:t> the lowest frequency, and </a:t>
            </a:r>
            <a:r>
              <a:rPr lang="en-US" altLang="en-US" baseline="0">
                <a:solidFill>
                  <a:schemeClr val="hlink"/>
                </a:solidFill>
              </a:rPr>
              <a:t>B</a:t>
            </a:r>
            <a:r>
              <a:rPr lang="en-US" altLang="en-US" baseline="0"/>
              <a:t> the bandwidth. Then</a:t>
            </a:r>
          </a:p>
        </p:txBody>
      </p:sp>
      <p:sp>
        <p:nvSpPr>
          <p:cNvPr id="83979"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dirty="0">
                <a:solidFill>
                  <a:schemeClr val="hlink"/>
                </a:solidFill>
              </a:rPr>
              <a:t>Example 3.10</a:t>
            </a:r>
          </a:p>
        </p:txBody>
      </p:sp>
      <p:pic>
        <p:nvPicPr>
          <p:cNvPr id="83980"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73539" y="4692650"/>
            <a:ext cx="3843337" cy="458788"/>
          </a:xfrm>
          <a:prstGeom prst="rect">
            <a:avLst/>
          </a:prstGeom>
          <a:noFill/>
          <a:ln w="57150">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3981" name="Rectangle 15"/>
          <p:cNvSpPr>
            <a:spLocks noChangeArrowheads="1"/>
          </p:cNvSpPr>
          <p:nvPr/>
        </p:nvSpPr>
        <p:spPr bwMode="auto">
          <a:xfrm>
            <a:off x="1752600" y="5410200"/>
            <a:ext cx="85344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The spectrum has only five spikes, at 100, 300, 500, 700, and 900 Hz (see Figure 3.13).</a:t>
            </a:r>
          </a:p>
        </p:txBody>
      </p:sp>
    </p:spTree>
    <p:extLst>
      <p:ext uri="{BB962C8B-B14F-4D97-AF65-F5344CB8AC3E}">
        <p14:creationId xmlns:p14="http://schemas.microsoft.com/office/powerpoint/2010/main" xmlns="" val="196797292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0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05" name="Text Box 4"/>
          <p:cNvSpPr txBox="1">
            <a:spLocks noChangeArrowheads="1"/>
          </p:cNvSpPr>
          <p:nvPr/>
        </p:nvSpPr>
        <p:spPr bwMode="auto">
          <a:xfrm>
            <a:off x="1828801" y="762000"/>
            <a:ext cx="4041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7.18  </a:t>
            </a:r>
            <a:r>
              <a:rPr lang="en-US" altLang="en-US" sz="2000" i="1">
                <a:latin typeface="Times New Roman" panose="02020603050405020304" pitchFamily="18" charset="0"/>
              </a:rPr>
              <a:t>Propagation methods</a:t>
            </a:r>
          </a:p>
        </p:txBody>
      </p:sp>
      <p:sp>
        <p:nvSpPr>
          <p:cNvPr id="5120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120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62138" y="1917700"/>
            <a:ext cx="8501062" cy="356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605251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2"/>
          <p:cNvSpPr txBox="1">
            <a:spLocks noChangeArrowheads="1"/>
          </p:cNvSpPr>
          <p:nvPr/>
        </p:nvSpPr>
        <p:spPr bwMode="auto">
          <a:xfrm>
            <a:off x="2319338" y="668338"/>
            <a:ext cx="22018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7.4  </a:t>
            </a:r>
            <a:r>
              <a:rPr lang="en-US" altLang="en-US" sz="2000" i="1">
                <a:latin typeface="Times New Roman" panose="02020603050405020304" pitchFamily="18" charset="0"/>
              </a:rPr>
              <a:t>Bands</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0" y="1201738"/>
            <a:ext cx="7797800" cy="4741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997936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530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5301" name="Text Box 4"/>
          <p:cNvSpPr txBox="1">
            <a:spLocks noChangeArrowheads="1"/>
          </p:cNvSpPr>
          <p:nvPr/>
        </p:nvSpPr>
        <p:spPr bwMode="auto">
          <a:xfrm>
            <a:off x="1828801" y="762000"/>
            <a:ext cx="4778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7.19  </a:t>
            </a:r>
            <a:r>
              <a:rPr lang="en-US" altLang="en-US" sz="2000" i="1">
                <a:latin typeface="Times New Roman" panose="02020603050405020304" pitchFamily="18" charset="0"/>
              </a:rPr>
              <a:t>Wireless transmission waves</a:t>
            </a:r>
          </a:p>
        </p:txBody>
      </p:sp>
      <p:sp>
        <p:nvSpPr>
          <p:cNvPr id="5530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530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76439" y="2043114"/>
            <a:ext cx="8239125" cy="2771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173886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734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7349" name="Text Box 4"/>
          <p:cNvSpPr txBox="1">
            <a:spLocks noChangeArrowheads="1"/>
          </p:cNvSpPr>
          <p:nvPr/>
        </p:nvSpPr>
        <p:spPr bwMode="auto">
          <a:xfrm>
            <a:off x="1828801" y="762000"/>
            <a:ext cx="44497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7.20  </a:t>
            </a:r>
            <a:r>
              <a:rPr lang="en-US" altLang="en-US" sz="2000" i="1">
                <a:latin typeface="Times New Roman" panose="02020603050405020304" pitchFamily="18" charset="0"/>
              </a:rPr>
              <a:t>Omnidirectional antenna</a:t>
            </a:r>
          </a:p>
        </p:txBody>
      </p:sp>
      <p:sp>
        <p:nvSpPr>
          <p:cNvPr id="5735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735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03700" y="2039938"/>
            <a:ext cx="3263900" cy="3675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852392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4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45" name="Text Box 4"/>
          <p:cNvSpPr txBox="1">
            <a:spLocks noChangeArrowheads="1"/>
          </p:cNvSpPr>
          <p:nvPr/>
        </p:nvSpPr>
        <p:spPr bwMode="auto">
          <a:xfrm>
            <a:off x="1828800" y="762000"/>
            <a:ext cx="43513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7.21  </a:t>
            </a:r>
            <a:r>
              <a:rPr lang="en-US" altLang="en-US" sz="2000" i="1">
                <a:latin typeface="Times New Roman" panose="02020603050405020304" pitchFamily="18" charset="0"/>
              </a:rPr>
              <a:t>Unidirectional antennas</a:t>
            </a:r>
          </a:p>
        </p:txBody>
      </p:sp>
      <p:sp>
        <p:nvSpPr>
          <p:cNvPr id="6144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144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2826" y="2051050"/>
            <a:ext cx="7394575" cy="3511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88444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39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40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40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9402" name="Line 9"/>
          <p:cNvSpPr>
            <a:spLocks noChangeShapeType="1"/>
          </p:cNvSpPr>
          <p:nvPr/>
        </p:nvSpPr>
        <p:spPr bwMode="auto">
          <a:xfrm>
            <a:off x="2019300" y="1740795"/>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403" name="Line 10"/>
          <p:cNvSpPr>
            <a:spLocks noChangeShapeType="1"/>
          </p:cNvSpPr>
          <p:nvPr/>
        </p:nvSpPr>
        <p:spPr bwMode="auto">
          <a:xfrm>
            <a:off x="2019300" y="5359757"/>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404" name="Rectangle 11"/>
          <p:cNvSpPr>
            <a:spLocks noChangeArrowheads="1"/>
          </p:cNvSpPr>
          <p:nvPr/>
        </p:nvSpPr>
        <p:spPr bwMode="auto">
          <a:xfrm>
            <a:off x="2057400" y="1831620"/>
            <a:ext cx="8077200" cy="341632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buFont typeface="Arial" panose="020B0604020202020204" pitchFamily="34" charset="0"/>
              <a:buChar char="•"/>
            </a:pPr>
            <a:r>
              <a:rPr lang="en-US" altLang="en-US" sz="2400" dirty="0"/>
              <a:t>Radio waves are used for </a:t>
            </a:r>
            <a:r>
              <a:rPr lang="en-US" altLang="en-US" sz="2400" dirty="0" smtClean="0"/>
              <a:t>multicast communications</a:t>
            </a:r>
            <a:r>
              <a:rPr lang="en-US" altLang="en-US" sz="2400" dirty="0"/>
              <a:t>, such as radio and television, </a:t>
            </a:r>
            <a:r>
              <a:rPr lang="en-US" altLang="en-US" sz="2400" dirty="0" smtClean="0"/>
              <a:t>and paging </a:t>
            </a:r>
            <a:r>
              <a:rPr lang="en-US" altLang="en-US" sz="2400" dirty="0"/>
              <a:t>systems</a:t>
            </a:r>
            <a:r>
              <a:rPr lang="en-US" altLang="en-US" sz="2400" dirty="0" smtClean="0"/>
              <a:t>.</a:t>
            </a:r>
          </a:p>
          <a:p>
            <a:pPr marL="457200" indent="-457200">
              <a:buFont typeface="Arial" panose="020B0604020202020204" pitchFamily="34" charset="0"/>
              <a:buChar char="•"/>
            </a:pPr>
            <a:r>
              <a:rPr lang="en-US" altLang="en-US" sz="2400" dirty="0"/>
              <a:t>Microwaves are used for unicast </a:t>
            </a:r>
            <a:r>
              <a:rPr lang="en-US" altLang="en-US" sz="2400" dirty="0" smtClean="0"/>
              <a:t>communication such </a:t>
            </a:r>
            <a:r>
              <a:rPr lang="en-US" altLang="en-US" sz="2400" dirty="0"/>
              <a:t>as cellular telephones, satellite </a:t>
            </a:r>
            <a:r>
              <a:rPr lang="en-US" altLang="en-US" sz="2400" dirty="0" smtClean="0"/>
              <a:t>networks, and </a:t>
            </a:r>
            <a:r>
              <a:rPr lang="en-US" altLang="en-US" sz="2400" dirty="0"/>
              <a:t>wireless LANs.</a:t>
            </a:r>
          </a:p>
          <a:p>
            <a:pPr marL="457200" indent="-457200">
              <a:buFont typeface="Arial" panose="020B0604020202020204" pitchFamily="34" charset="0"/>
              <a:buChar char="•"/>
            </a:pPr>
            <a:r>
              <a:rPr lang="en-US" altLang="en-US" sz="2400" dirty="0"/>
              <a:t>Infrared signals can be used for </a:t>
            </a:r>
            <a:r>
              <a:rPr lang="en-US" altLang="en-US" sz="2400" dirty="0" smtClean="0"/>
              <a:t>short-range communication </a:t>
            </a:r>
            <a:r>
              <a:rPr lang="en-US" altLang="en-US" sz="2400" dirty="0"/>
              <a:t>in a closed area using </a:t>
            </a:r>
            <a:r>
              <a:rPr lang="en-US" altLang="en-US" sz="2400" dirty="0" smtClean="0"/>
              <a:t>line-of-sight propagation.</a:t>
            </a:r>
            <a:endParaRPr lang="en-US" altLang="en-US" sz="2400" dirty="0"/>
          </a:p>
        </p:txBody>
      </p:sp>
      <p:grpSp>
        <p:nvGrpSpPr>
          <p:cNvPr id="59405" name="Group 12"/>
          <p:cNvGrpSpPr>
            <a:grpSpLocks/>
          </p:cNvGrpSpPr>
          <p:nvPr/>
        </p:nvGrpSpPr>
        <p:grpSpPr bwMode="auto">
          <a:xfrm>
            <a:off x="1966914" y="1109663"/>
            <a:ext cx="1143000" cy="566737"/>
            <a:chOff x="1200" y="1248"/>
            <a:chExt cx="720" cy="357"/>
          </a:xfrm>
        </p:grpSpPr>
        <p:pic>
          <p:nvPicPr>
            <p:cNvPr id="59406"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9407"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xmlns="" val="3808514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6020" name="Line 3"/>
          <p:cNvSpPr>
            <a:spLocks noChangeShapeType="1"/>
          </p:cNvSpPr>
          <p:nvPr/>
        </p:nvSpPr>
        <p:spPr bwMode="auto">
          <a:xfrm>
            <a:off x="1676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6021" name="Text Box 4"/>
          <p:cNvSpPr txBox="1">
            <a:spLocks noChangeArrowheads="1"/>
          </p:cNvSpPr>
          <p:nvPr/>
        </p:nvSpPr>
        <p:spPr bwMode="auto">
          <a:xfrm>
            <a:off x="1828801" y="457200"/>
            <a:ext cx="5256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3.13  </a:t>
            </a:r>
            <a:r>
              <a:rPr lang="en-US" altLang="en-US" sz="2000" baseline="0"/>
              <a:t>The bandwidth for Example 3.10</a:t>
            </a:r>
          </a:p>
        </p:txBody>
      </p:sp>
      <p:sp>
        <p:nvSpPr>
          <p:cNvPr id="8602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602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08275" y="2430463"/>
            <a:ext cx="6929438" cy="2305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20352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8068"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88069" name="Group 4"/>
          <p:cNvGrpSpPr>
            <a:grpSpLocks/>
          </p:cNvGrpSpPr>
          <p:nvPr/>
        </p:nvGrpSpPr>
        <p:grpSpPr bwMode="auto">
          <a:xfrm>
            <a:off x="2014539" y="773113"/>
            <a:ext cx="738187" cy="474662"/>
            <a:chOff x="309" y="487"/>
            <a:chExt cx="465" cy="299"/>
          </a:xfrm>
        </p:grpSpPr>
        <p:sp>
          <p:nvSpPr>
            <p:cNvPr id="88078"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8079"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88070"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8071"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8072"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88073"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88074" name="Rectangle 11"/>
          <p:cNvSpPr>
            <a:spLocks noChangeArrowheads="1"/>
          </p:cNvSpPr>
          <p:nvPr/>
        </p:nvSpPr>
        <p:spPr bwMode="auto">
          <a:xfrm>
            <a:off x="1752600" y="1295400"/>
            <a:ext cx="8534400" cy="308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A periodic signal has a bandwidth of 20 Hz. The highest frequency is 60 Hz. What is the lowest frequency? Draw the spectrum if the signal contains all frequencies of the same amplitude.</a:t>
            </a:r>
          </a:p>
          <a:p>
            <a:pPr algn="just"/>
            <a:r>
              <a:rPr lang="en-US" altLang="en-US" baseline="0">
                <a:solidFill>
                  <a:schemeClr val="hlink"/>
                </a:solidFill>
              </a:rPr>
              <a:t>Solution</a:t>
            </a:r>
          </a:p>
          <a:p>
            <a:pPr algn="just"/>
            <a:r>
              <a:rPr lang="en-US" altLang="en-US" baseline="0"/>
              <a:t>Let </a:t>
            </a:r>
            <a:r>
              <a:rPr lang="en-US" altLang="en-US" baseline="0">
                <a:solidFill>
                  <a:schemeClr val="hlink"/>
                </a:solidFill>
              </a:rPr>
              <a:t>f</a:t>
            </a:r>
            <a:r>
              <a:rPr lang="en-US" altLang="en-US" baseline="-25000">
                <a:solidFill>
                  <a:schemeClr val="hlink"/>
                </a:solidFill>
              </a:rPr>
              <a:t>h</a:t>
            </a:r>
            <a:r>
              <a:rPr lang="en-US" altLang="en-US" baseline="0"/>
              <a:t> be the highest frequency, </a:t>
            </a:r>
            <a:r>
              <a:rPr lang="en-US" altLang="en-US" baseline="0">
                <a:solidFill>
                  <a:schemeClr val="hlink"/>
                </a:solidFill>
              </a:rPr>
              <a:t>f</a:t>
            </a:r>
            <a:r>
              <a:rPr lang="en-US" altLang="en-US" baseline="-25000">
                <a:solidFill>
                  <a:schemeClr val="hlink"/>
                </a:solidFill>
              </a:rPr>
              <a:t>l</a:t>
            </a:r>
            <a:r>
              <a:rPr lang="en-US" altLang="en-US" baseline="0"/>
              <a:t> the lowest frequency, and </a:t>
            </a:r>
            <a:r>
              <a:rPr lang="en-US" altLang="en-US" baseline="0">
                <a:solidFill>
                  <a:schemeClr val="hlink"/>
                </a:solidFill>
              </a:rPr>
              <a:t>B</a:t>
            </a:r>
            <a:r>
              <a:rPr lang="en-US" altLang="en-US" baseline="0"/>
              <a:t> the bandwidth. Then</a:t>
            </a:r>
          </a:p>
        </p:txBody>
      </p:sp>
      <p:sp>
        <p:nvSpPr>
          <p:cNvPr id="88075"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3.11</a:t>
            </a:r>
          </a:p>
        </p:txBody>
      </p:sp>
      <p:pic>
        <p:nvPicPr>
          <p:cNvPr id="88076"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41626" y="4530726"/>
            <a:ext cx="6507163" cy="422275"/>
          </a:xfrm>
          <a:prstGeom prst="rect">
            <a:avLst/>
          </a:prstGeom>
          <a:noFill/>
          <a:ln w="57150">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8077" name="Rectangle 15"/>
          <p:cNvSpPr>
            <a:spLocks noChangeArrowheads="1"/>
          </p:cNvSpPr>
          <p:nvPr/>
        </p:nvSpPr>
        <p:spPr bwMode="auto">
          <a:xfrm>
            <a:off x="1752600" y="5226050"/>
            <a:ext cx="85344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The spectrum contains all integer frequencies. We show this by a series of spikes (see Figure 3.14).</a:t>
            </a:r>
          </a:p>
        </p:txBody>
      </p:sp>
    </p:spTree>
    <p:extLst>
      <p:ext uri="{BB962C8B-B14F-4D97-AF65-F5344CB8AC3E}">
        <p14:creationId xmlns:p14="http://schemas.microsoft.com/office/powerpoint/2010/main" xmlns="" val="2423470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020" y="-136144"/>
            <a:ext cx="9997440" cy="1143000"/>
          </a:xfrm>
        </p:spPr>
        <p:txBody>
          <a:bodyPr>
            <a:normAutofit/>
          </a:bodyPr>
          <a:lstStyle/>
          <a:p>
            <a:r>
              <a:rPr lang="en-US" sz="3600" dirty="0" smtClean="0"/>
              <a:t>1. </a:t>
            </a:r>
            <a:r>
              <a:rPr lang="en-US" sz="3600" dirty="0"/>
              <a:t>Basis for data </a:t>
            </a:r>
            <a:r>
              <a:rPr lang="en-US" sz="3600" dirty="0" smtClean="0"/>
              <a:t>communication</a:t>
            </a:r>
            <a:endParaRPr lang="en-US" sz="3600" dirty="0"/>
          </a:p>
        </p:txBody>
      </p:sp>
      <p:sp>
        <p:nvSpPr>
          <p:cNvPr id="7" name="Content Placeholder 6"/>
          <p:cNvSpPr>
            <a:spLocks noGrp="1"/>
          </p:cNvSpPr>
          <p:nvPr>
            <p:ph idx="1"/>
          </p:nvPr>
        </p:nvSpPr>
        <p:spPr>
          <a:xfrm>
            <a:off x="1502020" y="865189"/>
            <a:ext cx="10565484" cy="5992811"/>
          </a:xfrm>
        </p:spPr>
        <p:txBody>
          <a:bodyPr>
            <a:noAutofit/>
          </a:bodyPr>
          <a:lstStyle/>
          <a:p>
            <a:pPr algn="just"/>
            <a:r>
              <a:rPr lang="en-US" sz="2200" u="sng" dirty="0" smtClean="0"/>
              <a:t>Data:</a:t>
            </a:r>
          </a:p>
          <a:p>
            <a:pPr marL="596646" indent="-514350" algn="just">
              <a:buFont typeface="+mj-lt"/>
              <a:buAutoNum type="arabicPeriod"/>
            </a:pPr>
            <a:r>
              <a:rPr lang="en-US" sz="2200" u="sng" dirty="0" smtClean="0"/>
              <a:t>Analog data</a:t>
            </a:r>
            <a:r>
              <a:rPr lang="en-US" sz="2200" dirty="0" smtClean="0"/>
              <a:t>: information that is continuous &amp; take continuous values</a:t>
            </a:r>
          </a:p>
          <a:p>
            <a:pPr lvl="1" algn="just"/>
            <a:r>
              <a:rPr lang="en-US" sz="2200" dirty="0" smtClean="0"/>
              <a:t>E.g. Analog clock – continuous movements of hands</a:t>
            </a:r>
          </a:p>
          <a:p>
            <a:pPr marL="596646" indent="-514350" algn="just">
              <a:buFont typeface="+mj-lt"/>
              <a:buAutoNum type="arabicPeriod"/>
            </a:pPr>
            <a:r>
              <a:rPr lang="en-US" sz="2200" u="sng" dirty="0" smtClean="0"/>
              <a:t>Digital data</a:t>
            </a:r>
            <a:r>
              <a:rPr lang="en-US" sz="2200" dirty="0" smtClean="0"/>
              <a:t>: information that has discrete states &amp; takes discrete values</a:t>
            </a:r>
          </a:p>
          <a:p>
            <a:pPr lvl="1" algn="just"/>
            <a:r>
              <a:rPr lang="en-US" sz="2200" dirty="0" smtClean="0"/>
              <a:t>E.g. Digital clock – time changes suddenly</a:t>
            </a:r>
          </a:p>
          <a:p>
            <a:pPr algn="just"/>
            <a:endParaRPr lang="en-US" sz="2200" u="sng" dirty="0" smtClean="0"/>
          </a:p>
          <a:p>
            <a:pPr algn="just"/>
            <a:r>
              <a:rPr lang="en-US" sz="2200" u="sng" dirty="0" smtClean="0"/>
              <a:t>Signals:</a:t>
            </a:r>
          </a:p>
          <a:p>
            <a:pPr marL="596646" indent="-514350" algn="just">
              <a:buFont typeface="+mj-lt"/>
              <a:buAutoNum type="arabicPeriod"/>
            </a:pPr>
            <a:r>
              <a:rPr lang="en-US" sz="2200" u="sng" dirty="0" smtClean="0"/>
              <a:t>Analog Signal</a:t>
            </a:r>
            <a:r>
              <a:rPr lang="en-US" sz="2200" dirty="0" smtClean="0"/>
              <a:t>: It can have an infinite number of values in a range</a:t>
            </a:r>
          </a:p>
          <a:p>
            <a:pPr marL="596646" indent="-514350" algn="just">
              <a:buFont typeface="+mj-lt"/>
              <a:buAutoNum type="arabicPeriod"/>
            </a:pPr>
            <a:r>
              <a:rPr lang="en-US" sz="2200" u="sng" dirty="0" smtClean="0"/>
              <a:t>Digital Signal</a:t>
            </a:r>
            <a:r>
              <a:rPr lang="en-US" sz="2200" dirty="0" smtClean="0"/>
              <a:t>:  It can have only a limited number of values</a:t>
            </a:r>
          </a:p>
          <a:p>
            <a:pPr marL="82296" indent="0" algn="just">
              <a:buNone/>
            </a:pPr>
            <a:endParaRPr lang="en-US" sz="2200" dirty="0" smtClean="0"/>
          </a:p>
          <a:p>
            <a:pPr algn="just"/>
            <a:r>
              <a:rPr lang="en-US" sz="2200" dirty="0" smtClean="0"/>
              <a:t>Both Analog &amp; Digital signals can take one of the following form:</a:t>
            </a:r>
          </a:p>
          <a:p>
            <a:pPr marL="596646" indent="-514350" algn="just">
              <a:buFont typeface="+mj-lt"/>
              <a:buAutoNum type="alphaLcParenR"/>
            </a:pPr>
            <a:r>
              <a:rPr lang="en-US" sz="2200" u="sng" dirty="0" smtClean="0"/>
              <a:t>Periodic Signal</a:t>
            </a:r>
            <a:r>
              <a:rPr lang="en-US" sz="2200" dirty="0" smtClean="0"/>
              <a:t>: It completes a pattern within a measurable time frame and repeats that pattern over subsequent identical periods</a:t>
            </a:r>
          </a:p>
          <a:p>
            <a:pPr marL="596646" indent="-514350" algn="just">
              <a:buFont typeface="+mj-lt"/>
              <a:buAutoNum type="alphaLcParenR"/>
            </a:pPr>
            <a:r>
              <a:rPr lang="en-US" sz="2200" u="sng" dirty="0" smtClean="0"/>
              <a:t>Nonperiodic Signal</a:t>
            </a:r>
            <a:r>
              <a:rPr lang="en-US" sz="2200" dirty="0" smtClean="0"/>
              <a:t>: It changes without exhibiting a pattern or cycle that repeats over time</a:t>
            </a:r>
            <a:endParaRPr lang="en-US" sz="2200" dirty="0"/>
          </a:p>
        </p:txBody>
      </p:sp>
    </p:spTree>
    <p:extLst>
      <p:ext uri="{BB962C8B-B14F-4D97-AF65-F5344CB8AC3E}">
        <p14:creationId xmlns:p14="http://schemas.microsoft.com/office/powerpoint/2010/main" xmlns="" val="38726927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011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0117" name="Text Box 4"/>
          <p:cNvSpPr txBox="1">
            <a:spLocks noChangeArrowheads="1"/>
          </p:cNvSpPr>
          <p:nvPr/>
        </p:nvSpPr>
        <p:spPr bwMode="auto">
          <a:xfrm>
            <a:off x="1828801" y="762000"/>
            <a:ext cx="5256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3.14  </a:t>
            </a:r>
            <a:r>
              <a:rPr lang="en-US" altLang="en-US" sz="2000" baseline="0"/>
              <a:t>The bandwidth for Example 3.11</a:t>
            </a:r>
          </a:p>
        </p:txBody>
      </p:sp>
      <p:sp>
        <p:nvSpPr>
          <p:cNvPr id="9011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011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00264" y="3003550"/>
            <a:ext cx="8034337" cy="1416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89373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92164"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92165" name="Group 4"/>
          <p:cNvGrpSpPr>
            <a:grpSpLocks/>
          </p:cNvGrpSpPr>
          <p:nvPr/>
        </p:nvGrpSpPr>
        <p:grpSpPr bwMode="auto">
          <a:xfrm>
            <a:off x="2014539" y="773113"/>
            <a:ext cx="738187" cy="474662"/>
            <a:chOff x="309" y="487"/>
            <a:chExt cx="465" cy="299"/>
          </a:xfrm>
        </p:grpSpPr>
        <p:sp>
          <p:nvSpPr>
            <p:cNvPr id="92172"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92173"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92166"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92167"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92168"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92169"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92170" name="Rectangle 11"/>
          <p:cNvSpPr>
            <a:spLocks noChangeArrowheads="1"/>
          </p:cNvSpPr>
          <p:nvPr/>
        </p:nvSpPr>
        <p:spPr bwMode="auto">
          <a:xfrm>
            <a:off x="1752600" y="1447800"/>
            <a:ext cx="8534400" cy="4362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A nonperiodic composite signal has a bandwidth of 200 kHz, with a middle frequency of 140 kHz and peak amplitude of 20 V. The two extreme frequencies have an amplitude of 0. Draw the frequency domain of the signal.</a:t>
            </a:r>
          </a:p>
          <a:p>
            <a:pPr algn="just"/>
            <a:endParaRPr lang="en-US" altLang="en-US" baseline="0"/>
          </a:p>
          <a:p>
            <a:pPr algn="just"/>
            <a:r>
              <a:rPr lang="en-US" altLang="en-US" baseline="0">
                <a:solidFill>
                  <a:schemeClr val="hlink"/>
                </a:solidFill>
              </a:rPr>
              <a:t>Solution</a:t>
            </a:r>
          </a:p>
          <a:p>
            <a:pPr algn="just"/>
            <a:r>
              <a:rPr lang="en-US" altLang="en-US" baseline="0"/>
              <a:t>The lowest frequency must be at 40 kHz and the highest at 240 kHz. Figure 3.15 shows the frequency domain and the bandwidth.</a:t>
            </a:r>
          </a:p>
        </p:txBody>
      </p:sp>
      <p:sp>
        <p:nvSpPr>
          <p:cNvPr id="92171"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3.12</a:t>
            </a:r>
          </a:p>
        </p:txBody>
      </p:sp>
    </p:spTree>
    <p:extLst>
      <p:ext uri="{BB962C8B-B14F-4D97-AF65-F5344CB8AC3E}">
        <p14:creationId xmlns:p14="http://schemas.microsoft.com/office/powerpoint/2010/main" xmlns="" val="42472357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421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4213" name="Text Box 4"/>
          <p:cNvSpPr txBox="1">
            <a:spLocks noChangeArrowheads="1"/>
          </p:cNvSpPr>
          <p:nvPr/>
        </p:nvSpPr>
        <p:spPr bwMode="auto">
          <a:xfrm>
            <a:off x="1828801" y="762000"/>
            <a:ext cx="5256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3.15  </a:t>
            </a:r>
            <a:r>
              <a:rPr lang="en-US" altLang="en-US" sz="2000" baseline="0"/>
              <a:t>The bandwidth for Example 3.12</a:t>
            </a:r>
          </a:p>
        </p:txBody>
      </p:sp>
      <p:sp>
        <p:nvSpPr>
          <p:cNvPr id="9421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421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0" y="2428876"/>
            <a:ext cx="8135938" cy="2219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16431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Signals</a:t>
            </a:r>
            <a:endParaRPr lang="en-US" dirty="0"/>
          </a:p>
        </p:txBody>
      </p:sp>
      <p:sp>
        <p:nvSpPr>
          <p:cNvPr id="3" name="Content Placeholder 2"/>
          <p:cNvSpPr>
            <a:spLocks noGrp="1"/>
          </p:cNvSpPr>
          <p:nvPr>
            <p:ph idx="1"/>
          </p:nvPr>
        </p:nvSpPr>
        <p:spPr/>
        <p:txBody>
          <a:bodyPr/>
          <a:lstStyle/>
          <a:p>
            <a:r>
              <a:rPr lang="en-US" dirty="0"/>
              <a:t>A digital signal can have more than two levels. </a:t>
            </a:r>
            <a:endParaRPr lang="en-US" dirty="0" smtClean="0"/>
          </a:p>
          <a:p>
            <a:r>
              <a:rPr lang="en-US" dirty="0" smtClean="0"/>
              <a:t>In </a:t>
            </a:r>
            <a:r>
              <a:rPr lang="en-US" dirty="0"/>
              <a:t>this case, we can send more than 1 bit for each level</a:t>
            </a:r>
            <a:r>
              <a:rPr lang="en-US" dirty="0" smtClean="0"/>
              <a:t>.</a:t>
            </a:r>
          </a:p>
          <a:p>
            <a:r>
              <a:rPr lang="en-US" dirty="0"/>
              <a:t>For example, a </a:t>
            </a:r>
            <a:r>
              <a:rPr lang="en-US" dirty="0" smtClean="0"/>
              <a:t>1 </a:t>
            </a:r>
            <a:r>
              <a:rPr lang="en-US" dirty="0"/>
              <a:t>can be encoded as a positive voltage and a 0 as zero voltage. </a:t>
            </a:r>
          </a:p>
        </p:txBody>
      </p:sp>
    </p:spTree>
    <p:extLst>
      <p:ext uri="{BB962C8B-B14F-4D97-AF65-F5344CB8AC3E}">
        <p14:creationId xmlns:p14="http://schemas.microsoft.com/office/powerpoint/2010/main" xmlns="" val="8633581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9325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93252" name="Text Box 4"/>
          <p:cNvSpPr txBox="1">
            <a:spLocks noChangeArrowheads="1"/>
          </p:cNvSpPr>
          <p:nvPr/>
        </p:nvSpPr>
        <p:spPr bwMode="auto">
          <a:xfrm>
            <a:off x="1828801" y="228600"/>
            <a:ext cx="8048625"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rPr>
              <a:t>Figure 3.16  </a:t>
            </a:r>
            <a:r>
              <a:rPr lang="en-US" altLang="en-US" sz="2000"/>
              <a:t>Two digital signals: one with two signal levels and the other</a:t>
            </a:r>
            <a:br>
              <a:rPr lang="en-US" altLang="en-US" sz="2000"/>
            </a:br>
            <a:r>
              <a:rPr lang="en-US" altLang="en-US" sz="2000"/>
              <a:t>                          with four signal levels</a:t>
            </a:r>
          </a:p>
        </p:txBody>
      </p:sp>
      <p:sp>
        <p:nvSpPr>
          <p:cNvPr id="693253"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93255"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24200" y="1184276"/>
            <a:ext cx="5703888" cy="5064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909672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20227"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nvGrpSpPr>
          <p:cNvPr id="820228" name="Group 4"/>
          <p:cNvGrpSpPr>
            <a:grpSpLocks/>
          </p:cNvGrpSpPr>
          <p:nvPr/>
        </p:nvGrpSpPr>
        <p:grpSpPr bwMode="auto">
          <a:xfrm>
            <a:off x="2014539" y="773113"/>
            <a:ext cx="738187" cy="474662"/>
            <a:chOff x="309" y="487"/>
            <a:chExt cx="465" cy="299"/>
          </a:xfrm>
        </p:grpSpPr>
        <p:sp>
          <p:nvSpPr>
            <p:cNvPr id="820229"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20230"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grpSp>
      <p:sp>
        <p:nvSpPr>
          <p:cNvPr id="820231"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20232"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20233"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20234"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20235" name="Rectangle 11"/>
          <p:cNvSpPr>
            <a:spLocks noChangeArrowheads="1"/>
          </p:cNvSpPr>
          <p:nvPr/>
        </p:nvSpPr>
        <p:spPr bwMode="auto">
          <a:xfrm>
            <a:off x="1752600" y="1447801"/>
            <a:ext cx="8534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smtClean="0"/>
              <a:t>1) A </a:t>
            </a:r>
            <a:r>
              <a:rPr lang="en-US" altLang="en-US" sz="2400" dirty="0"/>
              <a:t>digital signal has eight levels. How many bits are needed per level? We calculate the number of bits from the formula</a:t>
            </a:r>
          </a:p>
        </p:txBody>
      </p:sp>
      <p:sp>
        <p:nvSpPr>
          <p:cNvPr id="820236" name="Text Box 12"/>
          <p:cNvSpPr txBox="1">
            <a:spLocks noChangeArrowheads="1"/>
          </p:cNvSpPr>
          <p:nvPr/>
        </p:nvSpPr>
        <p:spPr bwMode="auto">
          <a:xfrm>
            <a:off x="2667001" y="182564"/>
            <a:ext cx="358623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3200" dirty="0" smtClean="0">
                <a:solidFill>
                  <a:schemeClr val="hlink"/>
                </a:solidFill>
              </a:rPr>
              <a:t>Example 3.16 &amp; 3.17</a:t>
            </a:r>
            <a:endParaRPr lang="en-US" altLang="en-US" sz="3200" dirty="0">
              <a:solidFill>
                <a:schemeClr val="hlink"/>
              </a:solidFill>
            </a:endParaRPr>
          </a:p>
        </p:txBody>
      </p:sp>
      <p:pic>
        <p:nvPicPr>
          <p:cNvPr id="820238"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22712" y="2388334"/>
            <a:ext cx="4346575" cy="431800"/>
          </a:xfrm>
          <a:prstGeom prst="rect">
            <a:avLst/>
          </a:prstGeom>
          <a:noFill/>
          <a:ln w="57150">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0239" name="Rectangle 15"/>
          <p:cNvSpPr>
            <a:spLocks noChangeArrowheads="1"/>
          </p:cNvSpPr>
          <p:nvPr/>
        </p:nvSpPr>
        <p:spPr bwMode="auto">
          <a:xfrm>
            <a:off x="1890713" y="3035965"/>
            <a:ext cx="8534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dirty="0"/>
              <a:t>Each signal level is represented by 3 bits.</a:t>
            </a:r>
          </a:p>
        </p:txBody>
      </p:sp>
      <p:sp>
        <p:nvSpPr>
          <p:cNvPr id="18" name="Rectangle 11"/>
          <p:cNvSpPr>
            <a:spLocks noChangeArrowheads="1"/>
          </p:cNvSpPr>
          <p:nvPr/>
        </p:nvSpPr>
        <p:spPr bwMode="auto">
          <a:xfrm>
            <a:off x="1600200" y="3829561"/>
            <a:ext cx="85344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altLang="en-US" sz="2400" baseline="0" dirty="0" smtClean="0"/>
              <a:t>2) A </a:t>
            </a:r>
            <a:r>
              <a:rPr lang="en-US" altLang="en-US" sz="2400" baseline="0" dirty="0"/>
              <a:t>digital signal has nine levels. How many bits are needed per level? We calculate the number of bits by using the formula. Each signal level is represented by 3.17 bits. However, this answer is not realistic. The number of bits sent per level needs to be an integer as well as a power of 2. For this example, 4 bits can represent one level.</a:t>
            </a:r>
          </a:p>
        </p:txBody>
      </p:sp>
    </p:spTree>
    <p:extLst>
      <p:ext uri="{BB962C8B-B14F-4D97-AF65-F5344CB8AC3E}">
        <p14:creationId xmlns:p14="http://schemas.microsoft.com/office/powerpoint/2010/main" xmlns="" val="149639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2644"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112645" name="Group 4"/>
          <p:cNvGrpSpPr>
            <a:grpSpLocks/>
          </p:cNvGrpSpPr>
          <p:nvPr/>
        </p:nvGrpSpPr>
        <p:grpSpPr bwMode="auto">
          <a:xfrm>
            <a:off x="2014539" y="773113"/>
            <a:ext cx="738187" cy="474662"/>
            <a:chOff x="309" y="487"/>
            <a:chExt cx="465" cy="299"/>
          </a:xfrm>
        </p:grpSpPr>
        <p:sp>
          <p:nvSpPr>
            <p:cNvPr id="112653"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2654"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112646"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2647"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2648"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2649"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112650" name="Rectangle 11"/>
          <p:cNvSpPr>
            <a:spLocks noChangeArrowheads="1"/>
          </p:cNvSpPr>
          <p:nvPr/>
        </p:nvSpPr>
        <p:spPr bwMode="auto">
          <a:xfrm>
            <a:off x="1752600" y="1447800"/>
            <a:ext cx="8534400" cy="308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Assume we need to download text documents at the rate of 100 pages per minute. What is the required bit rate of the channel?</a:t>
            </a:r>
          </a:p>
          <a:p>
            <a:pPr algn="just"/>
            <a:r>
              <a:rPr lang="en-US" altLang="en-US" baseline="0">
                <a:solidFill>
                  <a:schemeClr val="hlink"/>
                </a:solidFill>
              </a:rPr>
              <a:t>Solution</a:t>
            </a:r>
          </a:p>
          <a:p>
            <a:pPr algn="just"/>
            <a:r>
              <a:rPr lang="en-US" altLang="en-US" baseline="0"/>
              <a:t>A page is an average of 24 lines with 80 characters in each line. If we assume that one character requires 8 bits, the bit rate is</a:t>
            </a:r>
          </a:p>
        </p:txBody>
      </p:sp>
      <p:sp>
        <p:nvSpPr>
          <p:cNvPr id="112651"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3.18</a:t>
            </a:r>
          </a:p>
        </p:txBody>
      </p:sp>
      <p:pic>
        <p:nvPicPr>
          <p:cNvPr id="112652"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63914" y="4718050"/>
            <a:ext cx="5462587" cy="38735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728204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4692"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114693" name="Group 4"/>
          <p:cNvGrpSpPr>
            <a:grpSpLocks/>
          </p:cNvGrpSpPr>
          <p:nvPr/>
        </p:nvGrpSpPr>
        <p:grpSpPr bwMode="auto">
          <a:xfrm>
            <a:off x="2014539" y="773113"/>
            <a:ext cx="738187" cy="474662"/>
            <a:chOff x="309" y="487"/>
            <a:chExt cx="465" cy="299"/>
          </a:xfrm>
        </p:grpSpPr>
        <p:sp>
          <p:nvSpPr>
            <p:cNvPr id="114701"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4702"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114694"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4695"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4696"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4697"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114698" name="Rectangle 11"/>
          <p:cNvSpPr>
            <a:spLocks noChangeArrowheads="1"/>
          </p:cNvSpPr>
          <p:nvPr/>
        </p:nvSpPr>
        <p:spPr bwMode="auto">
          <a:xfrm>
            <a:off x="1752600" y="1292226"/>
            <a:ext cx="8534400" cy="350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A digitized voice channel, as we will see in Chapter 4, is made by digitizing a 4-kHz bandwidth analog voice signal. We need to sample the signal at twice the highest frequency (two samples per hertz). We assume that each sample requires 8 bits. What is the required bit rate?</a:t>
            </a:r>
            <a:br>
              <a:rPr lang="en-US" altLang="en-US" baseline="0"/>
            </a:br>
            <a:endParaRPr lang="en-US" altLang="en-US" baseline="0"/>
          </a:p>
          <a:p>
            <a:pPr algn="just"/>
            <a:r>
              <a:rPr lang="en-US" altLang="en-US" baseline="0">
                <a:solidFill>
                  <a:schemeClr val="hlink"/>
                </a:solidFill>
              </a:rPr>
              <a:t>Solution</a:t>
            </a:r>
          </a:p>
          <a:p>
            <a:pPr algn="just"/>
            <a:r>
              <a:rPr lang="en-US" altLang="en-US" baseline="0"/>
              <a:t>The bit rate can be calculated as</a:t>
            </a:r>
          </a:p>
        </p:txBody>
      </p:sp>
      <p:sp>
        <p:nvSpPr>
          <p:cNvPr id="114699"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3.19</a:t>
            </a:r>
          </a:p>
        </p:txBody>
      </p:sp>
      <p:pic>
        <p:nvPicPr>
          <p:cNvPr id="114700"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11614" y="5059364"/>
            <a:ext cx="4167187" cy="35083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6452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6740"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116741" name="Group 4"/>
          <p:cNvGrpSpPr>
            <a:grpSpLocks/>
          </p:cNvGrpSpPr>
          <p:nvPr/>
        </p:nvGrpSpPr>
        <p:grpSpPr bwMode="auto">
          <a:xfrm>
            <a:off x="2014539" y="773113"/>
            <a:ext cx="738187" cy="474662"/>
            <a:chOff x="309" y="487"/>
            <a:chExt cx="465" cy="299"/>
          </a:xfrm>
        </p:grpSpPr>
        <p:sp>
          <p:nvSpPr>
            <p:cNvPr id="116750"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6751"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116742"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6743"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6744"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16745"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116746" name="Rectangle 11"/>
          <p:cNvSpPr>
            <a:spLocks noChangeArrowheads="1"/>
          </p:cNvSpPr>
          <p:nvPr/>
        </p:nvSpPr>
        <p:spPr bwMode="auto">
          <a:xfrm>
            <a:off x="1752600" y="1219201"/>
            <a:ext cx="8534400" cy="350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What is the bit rate for high-definition TV (HDTV)?</a:t>
            </a:r>
            <a:br>
              <a:rPr lang="en-US" altLang="en-US" baseline="0"/>
            </a:br>
            <a:endParaRPr lang="en-US" altLang="en-US" baseline="0"/>
          </a:p>
          <a:p>
            <a:pPr algn="just"/>
            <a:r>
              <a:rPr lang="en-US" altLang="en-US" baseline="0">
                <a:solidFill>
                  <a:schemeClr val="hlink"/>
                </a:solidFill>
              </a:rPr>
              <a:t>Solution</a:t>
            </a:r>
          </a:p>
          <a:p>
            <a:pPr algn="just"/>
            <a:r>
              <a:rPr lang="en-US" altLang="en-US" baseline="0"/>
              <a:t>HDTV uses digital signals to broadcast high quality video signals. The HDTV screen is normally a ratio of 16 : 9. There are 1920 by 1080 pixels per screen, and the screen is renewed 30 times per second. Twenty-four bits represents one color pixel. </a:t>
            </a:r>
          </a:p>
        </p:txBody>
      </p:sp>
      <p:sp>
        <p:nvSpPr>
          <p:cNvPr id="116747"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3.20</a:t>
            </a:r>
          </a:p>
        </p:txBody>
      </p:sp>
      <p:sp>
        <p:nvSpPr>
          <p:cNvPr id="116748" name="Rectangle 14"/>
          <p:cNvSpPr>
            <a:spLocks noChangeArrowheads="1"/>
          </p:cNvSpPr>
          <p:nvPr/>
        </p:nvSpPr>
        <p:spPr bwMode="auto">
          <a:xfrm>
            <a:off x="1828800" y="5530850"/>
            <a:ext cx="85344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The TV stations reduce this rate to 20 to 40 Mbps through compression. </a:t>
            </a:r>
          </a:p>
        </p:txBody>
      </p:sp>
      <p:pic>
        <p:nvPicPr>
          <p:cNvPr id="116749"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0550" y="4992688"/>
            <a:ext cx="5930900" cy="34131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822838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9427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942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9427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5464" y="1385888"/>
            <a:ext cx="8720137" cy="4710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2052638" y="166688"/>
            <a:ext cx="8205788"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3.17  </a:t>
            </a:r>
            <a:r>
              <a:rPr lang="en-US" altLang="en-US" sz="2000" baseline="0" dirty="0"/>
              <a:t>The time and frequency domains of periodic and nonperiodic</a:t>
            </a:r>
            <a:br>
              <a:rPr lang="en-US" altLang="en-US" sz="2000" baseline="0" dirty="0"/>
            </a:br>
            <a:r>
              <a:rPr lang="en-US" altLang="en-US" sz="2000" baseline="0" dirty="0"/>
              <a:t>                         digital signals</a:t>
            </a:r>
          </a:p>
        </p:txBody>
      </p:sp>
    </p:spTree>
    <p:extLst>
      <p:ext uri="{BB962C8B-B14F-4D97-AF65-F5344CB8AC3E}">
        <p14:creationId xmlns:p14="http://schemas.microsoft.com/office/powerpoint/2010/main" xmlns="" val="31763793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7789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77892" name="Text Box 4"/>
          <p:cNvSpPr txBox="1">
            <a:spLocks noChangeArrowheads="1"/>
          </p:cNvSpPr>
          <p:nvPr/>
        </p:nvSpPr>
        <p:spPr bwMode="auto">
          <a:xfrm>
            <a:off x="1758950" y="690890"/>
            <a:ext cx="749679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800" dirty="0">
                <a:solidFill>
                  <a:schemeClr val="folHlink"/>
                </a:solidFill>
              </a:rPr>
              <a:t>Figure 3.1 </a:t>
            </a:r>
            <a:r>
              <a:rPr lang="en-US" altLang="en-US" sz="2800" dirty="0" smtClean="0"/>
              <a:t>Comparison </a:t>
            </a:r>
            <a:r>
              <a:rPr lang="en-US" altLang="en-US" sz="2800" dirty="0"/>
              <a:t>of analog and digital signals</a:t>
            </a:r>
          </a:p>
        </p:txBody>
      </p:sp>
      <p:pic>
        <p:nvPicPr>
          <p:cNvPr id="67789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8950" y="2389188"/>
            <a:ext cx="8528050" cy="2868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 Box 4"/>
          <p:cNvSpPr txBox="1">
            <a:spLocks noChangeArrowheads="1"/>
          </p:cNvSpPr>
          <p:nvPr/>
        </p:nvSpPr>
        <p:spPr bwMode="auto">
          <a:xfrm>
            <a:off x="1758950" y="5343346"/>
            <a:ext cx="10378225"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en-US" sz="2400" dirty="0" smtClean="0">
                <a:solidFill>
                  <a:schemeClr val="accent3">
                    <a:lumMod val="75000"/>
                  </a:schemeClr>
                </a:solidFill>
              </a:rPr>
              <a:t>In </a:t>
            </a:r>
            <a:r>
              <a:rPr lang="en-US" altLang="en-US" sz="2400" dirty="0">
                <a:solidFill>
                  <a:schemeClr val="accent3">
                    <a:lumMod val="75000"/>
                  </a:schemeClr>
                </a:solidFill>
              </a:rPr>
              <a:t>data communications, </a:t>
            </a:r>
            <a:r>
              <a:rPr lang="en-US" altLang="en-US" sz="2400" dirty="0" smtClean="0">
                <a:solidFill>
                  <a:schemeClr val="accent3">
                    <a:lumMod val="75000"/>
                  </a:schemeClr>
                </a:solidFill>
              </a:rPr>
              <a:t>we </a:t>
            </a:r>
            <a:r>
              <a:rPr lang="en-US" altLang="en-US" sz="2400" dirty="0">
                <a:solidFill>
                  <a:schemeClr val="accent3">
                    <a:lumMod val="75000"/>
                  </a:schemeClr>
                </a:solidFill>
              </a:rPr>
              <a:t>commonly use </a:t>
            </a:r>
            <a:endParaRPr lang="en-US" altLang="en-US" sz="2400" dirty="0" smtClean="0">
              <a:solidFill>
                <a:schemeClr val="accent3">
                  <a:lumMod val="75000"/>
                </a:schemeClr>
              </a:solidFill>
            </a:endParaRPr>
          </a:p>
          <a:p>
            <a:pPr algn="ctr"/>
            <a:r>
              <a:rPr lang="en-US" altLang="en-US" sz="2400" dirty="0" smtClean="0">
                <a:solidFill>
                  <a:schemeClr val="accent3">
                    <a:lumMod val="75000"/>
                  </a:schemeClr>
                </a:solidFill>
              </a:rPr>
              <a:t>periodic analog signals </a:t>
            </a:r>
            <a:r>
              <a:rPr lang="en-US" altLang="en-US" sz="2400" dirty="0" smtClean="0"/>
              <a:t>(</a:t>
            </a:r>
            <a:r>
              <a:rPr lang="en-US" sz="2400" dirty="0" smtClean="0"/>
              <a:t>because they need less bandwidth)</a:t>
            </a:r>
            <a:r>
              <a:rPr lang="en-US" altLang="en-US" sz="2400" dirty="0" smtClean="0">
                <a:solidFill>
                  <a:schemeClr val="accent3">
                    <a:lumMod val="75000"/>
                  </a:schemeClr>
                </a:solidFill>
              </a:rPr>
              <a:t> </a:t>
            </a:r>
          </a:p>
          <a:p>
            <a:pPr algn="ctr"/>
            <a:r>
              <a:rPr lang="en-US" altLang="en-US" sz="2400" dirty="0" smtClean="0">
                <a:solidFill>
                  <a:schemeClr val="accent3">
                    <a:lumMod val="75000"/>
                  </a:schemeClr>
                </a:solidFill>
              </a:rPr>
              <a:t>and nonperiodic digital signals </a:t>
            </a:r>
            <a:r>
              <a:rPr lang="en-US" sz="2400" dirty="0"/>
              <a:t>(because they can </a:t>
            </a:r>
            <a:r>
              <a:rPr lang="en-US" sz="2400" dirty="0" smtClean="0"/>
              <a:t>represent variation </a:t>
            </a:r>
            <a:r>
              <a:rPr lang="en-US" sz="2400" dirty="0"/>
              <a:t>in </a:t>
            </a:r>
            <a:r>
              <a:rPr lang="en-US" sz="2400" dirty="0" smtClean="0"/>
              <a:t>data)</a:t>
            </a:r>
            <a:endParaRPr lang="en-US" altLang="en-US" sz="2400" dirty="0">
              <a:solidFill>
                <a:schemeClr val="accent3">
                  <a:lumMod val="75000"/>
                </a:schemeClr>
              </a:solidFill>
            </a:endParaRPr>
          </a:p>
        </p:txBody>
      </p:sp>
    </p:spTree>
    <p:extLst>
      <p:ext uri="{BB962C8B-B14F-4D97-AF65-F5344CB8AC3E}">
        <p14:creationId xmlns:p14="http://schemas.microsoft.com/office/powerpoint/2010/main" xmlns="" val="14208436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80E526D8-40CB-49DD-895F-BA2AC0827CFD}" type="slidenum">
              <a:rPr lang="en-US" altLang="en-US" sz="2000" i="0" baseline="0">
                <a:latin typeface="Arial" panose="020B0604020202020204" pitchFamily="34" charset="0"/>
              </a:rPr>
              <a:pPr/>
              <a:t>40</a:t>
            </a:fld>
            <a:endParaRPr lang="en-US" altLang="en-US" sz="2000" i="0" baseline="0">
              <a:latin typeface="Arial" panose="020B0604020202020204" pitchFamily="34" charset="0"/>
            </a:endParaRPr>
          </a:p>
        </p:txBody>
      </p:sp>
      <p:sp>
        <p:nvSpPr>
          <p:cNvPr id="120835"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0836"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0837" name="Text Box 4"/>
          <p:cNvSpPr txBox="1">
            <a:spLocks noChangeArrowheads="1"/>
          </p:cNvSpPr>
          <p:nvPr/>
        </p:nvSpPr>
        <p:spPr bwMode="auto">
          <a:xfrm>
            <a:off x="1828801" y="381000"/>
            <a:ext cx="4238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3.18  </a:t>
            </a:r>
            <a:r>
              <a:rPr lang="en-US" altLang="en-US" sz="2000" baseline="0"/>
              <a:t>Baseband transmission</a:t>
            </a:r>
          </a:p>
        </p:txBody>
      </p:sp>
      <p:sp>
        <p:nvSpPr>
          <p:cNvPr id="120838"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2083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14614" y="2719388"/>
            <a:ext cx="6681787" cy="1700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9422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B2048E04-DBD3-4EC8-98D3-9DB34BFE8EB2}" type="slidenum">
              <a:rPr lang="en-US" altLang="en-US" sz="2000" i="0" baseline="0">
                <a:latin typeface="Arial" panose="020B0604020202020204" pitchFamily="34" charset="0"/>
              </a:rPr>
              <a:pPr/>
              <a:t>41</a:t>
            </a:fld>
            <a:endParaRPr lang="en-US" altLang="en-US" sz="2000" i="0" baseline="0">
              <a:latin typeface="Arial" panose="020B0604020202020204" pitchFamily="34" charset="0"/>
            </a:endParaRPr>
          </a:p>
        </p:txBody>
      </p:sp>
      <p:sp>
        <p:nvSpPr>
          <p:cNvPr id="124931"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4932"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4933" name="Text Box 4"/>
          <p:cNvSpPr txBox="1">
            <a:spLocks noChangeArrowheads="1"/>
          </p:cNvSpPr>
          <p:nvPr/>
        </p:nvSpPr>
        <p:spPr bwMode="auto">
          <a:xfrm>
            <a:off x="1828800" y="381000"/>
            <a:ext cx="572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3.19  </a:t>
            </a:r>
            <a:r>
              <a:rPr lang="en-US" altLang="en-US" sz="2000" baseline="0"/>
              <a:t>Bandwidths of two low-pass channels</a:t>
            </a:r>
          </a:p>
        </p:txBody>
      </p:sp>
      <p:sp>
        <p:nvSpPr>
          <p:cNvPr id="124934"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2493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0" y="1371600"/>
            <a:ext cx="8739188" cy="445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72546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CDBEE739-B5F2-4B29-9B90-B7D21433FA25}" type="slidenum">
              <a:rPr lang="en-US" altLang="en-US" sz="2000" i="0" baseline="0">
                <a:latin typeface="Arial" panose="020B0604020202020204" pitchFamily="34" charset="0"/>
              </a:rPr>
              <a:pPr/>
              <a:t>42</a:t>
            </a:fld>
            <a:endParaRPr lang="en-US" altLang="en-US" sz="2000" i="0" baseline="0">
              <a:latin typeface="Arial" panose="020B0604020202020204" pitchFamily="34" charset="0"/>
            </a:endParaRPr>
          </a:p>
        </p:txBody>
      </p:sp>
      <p:sp>
        <p:nvSpPr>
          <p:cNvPr id="145411"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5412"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5413" name="Text Box 4"/>
          <p:cNvSpPr txBox="1">
            <a:spLocks noChangeArrowheads="1"/>
          </p:cNvSpPr>
          <p:nvPr/>
        </p:nvSpPr>
        <p:spPr bwMode="auto">
          <a:xfrm>
            <a:off x="1828801" y="304800"/>
            <a:ext cx="864538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dirty="0">
                <a:solidFill>
                  <a:schemeClr val="folHlink"/>
                </a:solidFill>
              </a:rPr>
              <a:t>Figure 3.23  </a:t>
            </a:r>
            <a:r>
              <a:rPr lang="en-US" altLang="en-US" sz="2400" i="0" baseline="0" dirty="0" smtClean="0">
                <a:solidFill>
                  <a:schemeClr val="folHlink"/>
                </a:solidFill>
              </a:rPr>
              <a:t>Broadband transmission </a:t>
            </a:r>
            <a:r>
              <a:rPr lang="en-US" altLang="en-US" sz="2000" baseline="0" dirty="0" smtClean="0"/>
              <a:t>Bandwidth </a:t>
            </a:r>
            <a:r>
              <a:rPr lang="en-US" altLang="en-US" sz="2000" baseline="0" dirty="0"/>
              <a:t>of a </a:t>
            </a:r>
            <a:r>
              <a:rPr lang="en-US" altLang="en-US" sz="2000" baseline="0" dirty="0" err="1"/>
              <a:t>bandpass</a:t>
            </a:r>
            <a:r>
              <a:rPr lang="en-US" altLang="en-US" sz="2000" baseline="0" dirty="0"/>
              <a:t> channel</a:t>
            </a:r>
          </a:p>
        </p:txBody>
      </p:sp>
      <p:sp>
        <p:nvSpPr>
          <p:cNvPr id="145414"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4541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1" y="2590801"/>
            <a:ext cx="7897813" cy="1839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11"/>
          <p:cNvSpPr>
            <a:spLocks noChangeArrowheads="1"/>
          </p:cNvSpPr>
          <p:nvPr/>
        </p:nvSpPr>
        <p:spPr bwMode="auto">
          <a:xfrm>
            <a:off x="1752600" y="1295400"/>
            <a:ext cx="8534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buFontTx/>
              <a:buChar char="-"/>
            </a:pPr>
            <a:r>
              <a:rPr lang="en-US" altLang="en-US" sz="2400" b="0" i="0" baseline="0" dirty="0" smtClean="0"/>
              <a:t>A bandwidth that </a:t>
            </a:r>
            <a:r>
              <a:rPr lang="en-US" altLang="en-US" sz="2400" b="0" i="0" baseline="0" dirty="0" err="1" smtClean="0"/>
              <a:t>doesnot</a:t>
            </a:r>
            <a:r>
              <a:rPr lang="en-US" altLang="en-US" sz="2400" b="0" i="0" baseline="0" dirty="0" smtClean="0"/>
              <a:t> start from zero.</a:t>
            </a:r>
          </a:p>
          <a:p>
            <a:pPr marL="120650" indent="-120650" algn="just">
              <a:buFontTx/>
              <a:buChar char="-"/>
            </a:pPr>
            <a:r>
              <a:rPr lang="en-US" altLang="en-US" sz="2400" b="0" i="0" baseline="0" dirty="0" smtClean="0"/>
              <a:t> </a:t>
            </a:r>
            <a:r>
              <a:rPr lang="en-US" altLang="en-US" sz="2400" b="0" i="0" baseline="0" dirty="0" smtClean="0"/>
              <a:t>low-pass channel can be considered a </a:t>
            </a:r>
            <a:r>
              <a:rPr lang="en-US" altLang="en-US" sz="2400" b="0" i="0" baseline="0" dirty="0" err="1" smtClean="0"/>
              <a:t>bandpass</a:t>
            </a:r>
            <a:r>
              <a:rPr lang="en-US" altLang="en-US" sz="2400" b="0" i="0" baseline="0" dirty="0" smtClean="0"/>
              <a:t> channel with the lower frequency starting at zero.</a:t>
            </a:r>
            <a:endParaRPr lang="en-US" altLang="en-US" sz="2400" b="0" i="0" baseline="0" dirty="0"/>
          </a:p>
        </p:txBody>
      </p:sp>
    </p:spTree>
    <p:extLst>
      <p:ext uri="{BB962C8B-B14F-4D97-AF65-F5344CB8AC3E}">
        <p14:creationId xmlns:p14="http://schemas.microsoft.com/office/powerpoint/2010/main" xmlns="" val="3975108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062C59E2-5E44-484F-9235-467D8E041AEC}" type="slidenum">
              <a:rPr lang="en-US" altLang="en-US" sz="2000" i="0" baseline="0">
                <a:latin typeface="Arial" panose="020B0604020202020204" pitchFamily="34" charset="0"/>
              </a:rPr>
              <a:pPr/>
              <a:t>43</a:t>
            </a:fld>
            <a:endParaRPr lang="en-US" altLang="en-US" sz="2000" i="0" baseline="0">
              <a:latin typeface="Arial" panose="020B0604020202020204" pitchFamily="34" charset="0"/>
            </a:endParaRPr>
          </a:p>
        </p:txBody>
      </p:sp>
      <p:sp>
        <p:nvSpPr>
          <p:cNvPr id="151555"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51556"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151557" name="Group 4"/>
          <p:cNvGrpSpPr>
            <a:grpSpLocks/>
          </p:cNvGrpSpPr>
          <p:nvPr/>
        </p:nvGrpSpPr>
        <p:grpSpPr bwMode="auto">
          <a:xfrm>
            <a:off x="2014539" y="773113"/>
            <a:ext cx="738187" cy="474662"/>
            <a:chOff x="309" y="487"/>
            <a:chExt cx="465" cy="299"/>
          </a:xfrm>
        </p:grpSpPr>
        <p:sp>
          <p:nvSpPr>
            <p:cNvPr id="151564"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51565"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151558"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51559"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51560"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51561"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151562" name="Rectangle 11"/>
          <p:cNvSpPr>
            <a:spLocks noChangeArrowheads="1"/>
          </p:cNvSpPr>
          <p:nvPr/>
        </p:nvSpPr>
        <p:spPr bwMode="auto">
          <a:xfrm>
            <a:off x="1752600" y="1295400"/>
            <a:ext cx="8534400" cy="4789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dirty="0"/>
              <a:t>An example of broadband transmission using modulation is the sending of computer data through a telephone subscriber line, the line connecting a resident to the central telephone office. These lines are designed to carry voice with a limited bandwidth. The channel is considered a </a:t>
            </a:r>
            <a:r>
              <a:rPr lang="en-US" altLang="en-US" baseline="0" dirty="0" err="1"/>
              <a:t>bandpass</a:t>
            </a:r>
            <a:r>
              <a:rPr lang="en-US" altLang="en-US" baseline="0" dirty="0"/>
              <a:t> channel. We convert the digital signal from the computer to an analog signal, and send the analog signal. We can install two converters to change the digital signal to analog and vice versa at the receiving end. The converter, in this case, is called a </a:t>
            </a:r>
            <a:r>
              <a:rPr lang="en-US" altLang="en-US" baseline="0" dirty="0">
                <a:solidFill>
                  <a:schemeClr val="hlink"/>
                </a:solidFill>
              </a:rPr>
              <a:t>modem</a:t>
            </a:r>
            <a:r>
              <a:rPr lang="en-US" altLang="en-US" baseline="0" dirty="0"/>
              <a:t> which we discuss in detail in Chapter 5.</a:t>
            </a:r>
          </a:p>
        </p:txBody>
      </p:sp>
      <p:sp>
        <p:nvSpPr>
          <p:cNvPr id="151563"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3.24</a:t>
            </a:r>
          </a:p>
        </p:txBody>
      </p:sp>
    </p:spTree>
    <p:extLst>
      <p:ext uri="{BB962C8B-B14F-4D97-AF65-F5344CB8AC3E}">
        <p14:creationId xmlns:p14="http://schemas.microsoft.com/office/powerpoint/2010/main" xmlns="" val="2542820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A217B2FD-05FF-44CC-A3E1-6A39F8785565}" type="slidenum">
              <a:rPr lang="en-US" altLang="en-US" sz="2000" i="0" baseline="0">
                <a:latin typeface="Arial" panose="020B0604020202020204" pitchFamily="34" charset="0"/>
              </a:rPr>
              <a:pPr/>
              <a:t>44</a:t>
            </a:fld>
            <a:endParaRPr lang="en-US" altLang="en-US" sz="2000" i="0" baseline="0">
              <a:latin typeface="Arial" panose="020B0604020202020204" pitchFamily="34" charset="0"/>
            </a:endParaRPr>
          </a:p>
        </p:txBody>
      </p:sp>
      <p:sp>
        <p:nvSpPr>
          <p:cNvPr id="801794" name="Rectangle 2"/>
          <p:cNvSpPr>
            <a:spLocks noChangeArrowheads="1"/>
          </p:cNvSpPr>
          <p:nvPr/>
        </p:nvSpPr>
        <p:spPr bwMode="auto">
          <a:xfrm>
            <a:off x="1524000" y="0"/>
            <a:ext cx="9144000" cy="8382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sz="3200">
              <a:effectLst>
                <a:outerShdw blurRad="38100" dist="38100" dir="2700000" algn="tl">
                  <a:srgbClr val="FFFFFF"/>
                </a:outerShdw>
              </a:effectLst>
            </a:endParaRPr>
          </a:p>
        </p:txBody>
      </p:sp>
      <p:sp>
        <p:nvSpPr>
          <p:cNvPr id="801795" name="Text Box 3"/>
          <p:cNvSpPr txBox="1">
            <a:spLocks noChangeArrowheads="1"/>
          </p:cNvSpPr>
          <p:nvPr/>
        </p:nvSpPr>
        <p:spPr bwMode="auto">
          <a:xfrm>
            <a:off x="1752601" y="76201"/>
            <a:ext cx="672626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a:effectLst>
                  <a:outerShdw blurRad="38100" dist="38100" dir="2700000" algn="tl">
                    <a:srgbClr val="C0C0C0"/>
                  </a:outerShdw>
                </a:effectLst>
                <a:latin typeface="Times" panose="02020603050405020304" pitchFamily="18" charset="0"/>
              </a:rPr>
              <a:t>3-4   TRANSMISSION IMPAIRMENT</a:t>
            </a:r>
          </a:p>
        </p:txBody>
      </p:sp>
      <p:sp>
        <p:nvSpPr>
          <p:cNvPr id="155653"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sz="1800" i="0" baseline="0"/>
          </a:p>
        </p:txBody>
      </p:sp>
      <p:sp>
        <p:nvSpPr>
          <p:cNvPr id="801797" name="Rectangle 5"/>
          <p:cNvSpPr>
            <a:spLocks noChangeArrowheads="1"/>
          </p:cNvSpPr>
          <p:nvPr/>
        </p:nvSpPr>
        <p:spPr bwMode="auto">
          <a:xfrm>
            <a:off x="1600200" y="1191648"/>
            <a:ext cx="8610600"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i="1" dirty="0">
                <a:effectLst>
                  <a:outerShdw blurRad="38100" dist="38100" dir="2700000" algn="tl">
                    <a:srgbClr val="C0C0C0"/>
                  </a:outerShdw>
                </a:effectLst>
              </a:rPr>
              <a:t>Signals travel through transmission media, which are not perfect. The imperfection causes signal impairment. This means that the signal at the beginning of the medium is not the same as the signal at the end of the medium. What is sent is not what is received. Three causes of impairment are </a:t>
            </a:r>
            <a:r>
              <a:rPr lang="en-US" altLang="en-US" sz="2800" i="1" dirty="0">
                <a:solidFill>
                  <a:schemeClr val="hlink"/>
                </a:solidFill>
                <a:effectLst>
                  <a:outerShdw blurRad="38100" dist="38100" dir="2700000" algn="tl">
                    <a:srgbClr val="C0C0C0"/>
                  </a:outerShdw>
                </a:effectLst>
              </a:rPr>
              <a:t>attenuation</a:t>
            </a:r>
            <a:r>
              <a:rPr lang="en-US" altLang="en-US" sz="2800" i="1" dirty="0">
                <a:effectLst>
                  <a:outerShdw blurRad="38100" dist="38100" dir="2700000" algn="tl">
                    <a:srgbClr val="C0C0C0"/>
                  </a:outerShdw>
                </a:effectLst>
              </a:rPr>
              <a:t>, </a:t>
            </a:r>
            <a:r>
              <a:rPr lang="en-US" altLang="en-US" sz="2800" i="1" dirty="0">
                <a:solidFill>
                  <a:schemeClr val="hlink"/>
                </a:solidFill>
                <a:effectLst>
                  <a:outerShdw blurRad="38100" dist="38100" dir="2700000" algn="tl">
                    <a:srgbClr val="C0C0C0"/>
                  </a:outerShdw>
                </a:effectLst>
              </a:rPr>
              <a:t>distortion</a:t>
            </a:r>
            <a:r>
              <a:rPr lang="en-US" altLang="en-US" sz="2800" i="1" dirty="0">
                <a:effectLst>
                  <a:outerShdw blurRad="38100" dist="38100" dir="2700000" algn="tl">
                    <a:srgbClr val="C0C0C0"/>
                  </a:outerShdw>
                </a:effectLst>
              </a:rPr>
              <a:t>, and </a:t>
            </a:r>
            <a:r>
              <a:rPr lang="en-US" altLang="en-US" sz="2800" i="1" dirty="0">
                <a:solidFill>
                  <a:schemeClr val="hlink"/>
                </a:solidFill>
                <a:effectLst>
                  <a:outerShdw blurRad="38100" dist="38100" dir="2700000" algn="tl">
                    <a:srgbClr val="C0C0C0"/>
                  </a:outerShdw>
                </a:effectLst>
              </a:rPr>
              <a:t>noise</a:t>
            </a:r>
            <a:r>
              <a:rPr lang="en-US" altLang="en-US" sz="2800" i="1" dirty="0">
                <a:effectLst>
                  <a:outerShdw blurRad="38100" dist="38100" dir="2700000" algn="tl">
                    <a:srgbClr val="C0C0C0"/>
                  </a:outerShdw>
                </a:effectLst>
              </a:rPr>
              <a:t>.</a:t>
            </a:r>
          </a:p>
        </p:txBody>
      </p:sp>
      <p:sp>
        <p:nvSpPr>
          <p:cNvPr id="155655" name="Rectangle 6"/>
          <p:cNvSpPr>
            <a:spLocks noChangeArrowheads="1"/>
          </p:cNvSpPr>
          <p:nvPr/>
        </p:nvSpPr>
        <p:spPr bwMode="auto">
          <a:xfrm>
            <a:off x="1676400" y="4819651"/>
            <a:ext cx="57150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buClr>
                <a:schemeClr val="tx1"/>
              </a:buClr>
              <a:buSzPct val="117000"/>
              <a:buFont typeface="Wingdings" panose="05000000000000000000" pitchFamily="2" charset="2"/>
              <a:buNone/>
            </a:pPr>
            <a:r>
              <a:rPr lang="en-US" altLang="en-US" sz="2400" i="0" baseline="0">
                <a:solidFill>
                  <a:srgbClr val="0033CC"/>
                </a:solidFill>
              </a:rPr>
              <a:t>Attenuation</a:t>
            </a:r>
            <a:r>
              <a:rPr lang="fr-FR" altLang="en-US" sz="2400" i="0" baseline="0">
                <a:solidFill>
                  <a:srgbClr val="0033CC"/>
                </a:solidFill>
              </a:rPr>
              <a:t/>
            </a:r>
            <a:br>
              <a:rPr lang="fr-FR" altLang="en-US" sz="2400" i="0" baseline="0">
                <a:solidFill>
                  <a:srgbClr val="0033CC"/>
                </a:solidFill>
              </a:rPr>
            </a:br>
            <a:r>
              <a:rPr lang="fr-FR" altLang="en-US" sz="2400" i="0" baseline="0">
                <a:solidFill>
                  <a:srgbClr val="0033CC"/>
                </a:solidFill>
              </a:rPr>
              <a:t>Distortion</a:t>
            </a:r>
            <a:br>
              <a:rPr lang="fr-FR" altLang="en-US" sz="2400" i="0" baseline="0">
                <a:solidFill>
                  <a:srgbClr val="0033CC"/>
                </a:solidFill>
              </a:rPr>
            </a:br>
            <a:r>
              <a:rPr lang="en-US" altLang="en-US" sz="2400" i="0" baseline="0">
                <a:solidFill>
                  <a:srgbClr val="0033CC"/>
                </a:solidFill>
              </a:rPr>
              <a:t>Noise</a:t>
            </a:r>
          </a:p>
        </p:txBody>
      </p:sp>
      <p:sp>
        <p:nvSpPr>
          <p:cNvPr id="801799" name="Text Box 7"/>
          <p:cNvSpPr txBox="1">
            <a:spLocks noChangeArrowheads="1"/>
          </p:cNvSpPr>
          <p:nvPr/>
        </p:nvSpPr>
        <p:spPr bwMode="auto">
          <a:xfrm>
            <a:off x="1676400" y="4450319"/>
            <a:ext cx="312521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u="sng" dirty="0">
                <a:solidFill>
                  <a:schemeClr val="hlink"/>
                </a:solidFill>
                <a:effectLst>
                  <a:outerShdw blurRad="38100" dist="38100" dir="2700000" algn="tl">
                    <a:srgbClr val="C0C0C0"/>
                  </a:outerShdw>
                </a:effectLst>
              </a:rPr>
              <a:t>Topics discussed in this section:</a:t>
            </a:r>
          </a:p>
        </p:txBody>
      </p:sp>
    </p:spTree>
    <p:extLst>
      <p:ext uri="{BB962C8B-B14F-4D97-AF65-F5344CB8AC3E}">
        <p14:creationId xmlns:p14="http://schemas.microsoft.com/office/powerpoint/2010/main" xmlns="" val="2222470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B0E0B354-C5D9-49BA-A3E4-B2D0251D55E5}" type="slidenum">
              <a:rPr lang="en-US" altLang="en-US" sz="2000" i="0" baseline="0">
                <a:latin typeface="Arial" panose="020B0604020202020204" pitchFamily="34" charset="0"/>
              </a:rPr>
              <a:pPr/>
              <a:t>45</a:t>
            </a:fld>
            <a:endParaRPr lang="en-US" altLang="en-US" sz="2000" i="0" baseline="0">
              <a:latin typeface="Arial" panose="020B0604020202020204" pitchFamily="34" charset="0"/>
            </a:endParaRPr>
          </a:p>
        </p:txBody>
      </p:sp>
      <p:sp>
        <p:nvSpPr>
          <p:cNvPr id="15769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770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7701" name="Text Box 4"/>
          <p:cNvSpPr txBox="1">
            <a:spLocks noChangeArrowheads="1"/>
          </p:cNvSpPr>
          <p:nvPr/>
        </p:nvSpPr>
        <p:spPr bwMode="auto">
          <a:xfrm>
            <a:off x="1828800" y="762000"/>
            <a:ext cx="41036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3.25  </a:t>
            </a:r>
            <a:r>
              <a:rPr lang="en-US" altLang="en-US" sz="2000" baseline="0"/>
              <a:t>Causes of impairment</a:t>
            </a:r>
          </a:p>
        </p:txBody>
      </p:sp>
      <p:sp>
        <p:nvSpPr>
          <p:cNvPr id="15770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5770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0276" y="2286000"/>
            <a:ext cx="7019925" cy="2217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66163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B47DC4A3-512B-42CC-A0A2-49657B2164FA}" type="slidenum">
              <a:rPr lang="en-US" altLang="en-US" sz="2000" i="0" baseline="0">
                <a:latin typeface="Arial" panose="020B0604020202020204" pitchFamily="34" charset="0"/>
              </a:rPr>
              <a:pPr/>
              <a:t>46</a:t>
            </a:fld>
            <a:endParaRPr lang="en-US" altLang="en-US" sz="2000" i="0" baseline="0">
              <a:latin typeface="Arial" panose="020B0604020202020204" pitchFamily="34" charset="0"/>
            </a:endParaRPr>
          </a:p>
        </p:txBody>
      </p:sp>
      <p:sp>
        <p:nvSpPr>
          <p:cNvPr id="159747"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9748"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9749" name="Text Box 4"/>
          <p:cNvSpPr txBox="1">
            <a:spLocks noChangeArrowheads="1"/>
          </p:cNvSpPr>
          <p:nvPr/>
        </p:nvSpPr>
        <p:spPr bwMode="auto">
          <a:xfrm>
            <a:off x="1828800" y="381000"/>
            <a:ext cx="3048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3.26  </a:t>
            </a:r>
            <a:r>
              <a:rPr lang="en-US" altLang="en-US" sz="2000" baseline="0"/>
              <a:t>Attenuation</a:t>
            </a:r>
          </a:p>
        </p:txBody>
      </p:sp>
      <p:sp>
        <p:nvSpPr>
          <p:cNvPr id="159750"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5975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08200" y="2068514"/>
            <a:ext cx="7797800" cy="2960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90876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1B2666FA-5567-4A2C-B972-0C44BA3C68C6}" type="slidenum">
              <a:rPr lang="en-US" altLang="en-US" sz="2000" i="0" baseline="0">
                <a:latin typeface="Arial" panose="020B0604020202020204" pitchFamily="34" charset="0"/>
              </a:rPr>
              <a:pPr/>
              <a:t>47</a:t>
            </a:fld>
            <a:endParaRPr lang="en-US" altLang="en-US" sz="2000" i="0" baseline="0">
              <a:latin typeface="Arial" panose="020B0604020202020204" pitchFamily="34" charset="0"/>
            </a:endParaRPr>
          </a:p>
        </p:txBody>
      </p:sp>
      <p:sp>
        <p:nvSpPr>
          <p:cNvPr id="174083"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4084"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4085" name="Text Box 4"/>
          <p:cNvSpPr txBox="1">
            <a:spLocks noChangeArrowheads="1"/>
          </p:cNvSpPr>
          <p:nvPr/>
        </p:nvSpPr>
        <p:spPr bwMode="auto">
          <a:xfrm>
            <a:off x="1828800" y="381000"/>
            <a:ext cx="2863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3.28  </a:t>
            </a:r>
            <a:r>
              <a:rPr lang="en-US" altLang="en-US" sz="2000" baseline="0"/>
              <a:t>Distortion</a:t>
            </a:r>
          </a:p>
        </p:txBody>
      </p:sp>
      <p:sp>
        <p:nvSpPr>
          <p:cNvPr id="174086"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7408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74838" y="1887538"/>
            <a:ext cx="8335962" cy="3217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63724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92D502FC-38FD-46CE-8970-912C0F045F55}" type="slidenum">
              <a:rPr lang="en-US" altLang="en-US" sz="2000" i="0" baseline="0">
                <a:latin typeface="Arial" panose="020B0604020202020204" pitchFamily="34" charset="0"/>
              </a:rPr>
              <a:pPr/>
              <a:t>48</a:t>
            </a:fld>
            <a:endParaRPr lang="en-US" altLang="en-US" sz="2000" i="0" baseline="0">
              <a:latin typeface="Arial" panose="020B0604020202020204" pitchFamily="34" charset="0"/>
            </a:endParaRPr>
          </a:p>
        </p:txBody>
      </p:sp>
      <p:sp>
        <p:nvSpPr>
          <p:cNvPr id="176131"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6132"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6133" name="Text Box 4"/>
          <p:cNvSpPr txBox="1">
            <a:spLocks noChangeArrowheads="1"/>
          </p:cNvSpPr>
          <p:nvPr/>
        </p:nvSpPr>
        <p:spPr bwMode="auto">
          <a:xfrm>
            <a:off x="1828800" y="381000"/>
            <a:ext cx="2400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3.29  </a:t>
            </a:r>
            <a:r>
              <a:rPr lang="en-US" altLang="en-US" sz="2000" baseline="0"/>
              <a:t>Noise</a:t>
            </a:r>
          </a:p>
        </p:txBody>
      </p:sp>
      <p:sp>
        <p:nvSpPr>
          <p:cNvPr id="176134"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76135"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66950" y="2408238"/>
            <a:ext cx="7486650" cy="2697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69149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F7C6411A-9CE4-4809-9D21-1C6FC1B0568A}" type="slidenum">
              <a:rPr lang="en-US" altLang="en-US" sz="2000" i="0" baseline="0">
                <a:latin typeface="Arial" panose="020B0604020202020204" pitchFamily="34" charset="0"/>
              </a:rPr>
              <a:pPr/>
              <a:t>49</a:t>
            </a:fld>
            <a:endParaRPr lang="en-US" altLang="en-US" sz="2000" i="0" baseline="0">
              <a:latin typeface="Arial" panose="020B0604020202020204" pitchFamily="34" charset="0"/>
            </a:endParaRPr>
          </a:p>
        </p:txBody>
      </p:sp>
      <p:sp>
        <p:nvSpPr>
          <p:cNvPr id="178179"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78180"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178181" name="Group 4"/>
          <p:cNvGrpSpPr>
            <a:grpSpLocks/>
          </p:cNvGrpSpPr>
          <p:nvPr/>
        </p:nvGrpSpPr>
        <p:grpSpPr bwMode="auto">
          <a:xfrm>
            <a:off x="2014539" y="773113"/>
            <a:ext cx="738187" cy="474662"/>
            <a:chOff x="309" y="487"/>
            <a:chExt cx="465" cy="299"/>
          </a:xfrm>
        </p:grpSpPr>
        <p:sp>
          <p:nvSpPr>
            <p:cNvPr id="178189"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78190"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178182"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78183"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78184"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178185"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178186" name="Rectangle 11"/>
          <p:cNvSpPr>
            <a:spLocks noChangeArrowheads="1"/>
          </p:cNvSpPr>
          <p:nvPr/>
        </p:nvSpPr>
        <p:spPr bwMode="auto">
          <a:xfrm>
            <a:off x="1752600" y="1447800"/>
            <a:ext cx="85344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The power of a signal is 10 mW and the power of the noise is 1 μW; what are the values of SNR and SNR</a:t>
            </a:r>
            <a:r>
              <a:rPr lang="en-US" altLang="en-US" baseline="-25000"/>
              <a:t>dB </a:t>
            </a:r>
            <a:r>
              <a:rPr lang="en-US" altLang="en-US" baseline="0"/>
              <a:t>?</a:t>
            </a:r>
          </a:p>
          <a:p>
            <a:pPr algn="just"/>
            <a:endParaRPr lang="en-US" altLang="en-US" baseline="0"/>
          </a:p>
          <a:p>
            <a:pPr algn="just"/>
            <a:r>
              <a:rPr lang="en-US" altLang="en-US" baseline="0"/>
              <a:t>Solution</a:t>
            </a:r>
          </a:p>
          <a:p>
            <a:pPr algn="just"/>
            <a:r>
              <a:rPr lang="en-US" altLang="en-US" baseline="0"/>
              <a:t>The values of SNR and SNR</a:t>
            </a:r>
            <a:r>
              <a:rPr lang="en-US" altLang="en-US"/>
              <a:t>dB</a:t>
            </a:r>
            <a:r>
              <a:rPr lang="en-US" altLang="en-US" baseline="0"/>
              <a:t> can be calculated as follows:</a:t>
            </a:r>
          </a:p>
        </p:txBody>
      </p:sp>
      <p:sp>
        <p:nvSpPr>
          <p:cNvPr id="178187"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3.31</a:t>
            </a:r>
          </a:p>
        </p:txBody>
      </p:sp>
      <p:pic>
        <p:nvPicPr>
          <p:cNvPr id="178188" name="Picture 1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00425" y="4357688"/>
            <a:ext cx="5391150" cy="1052512"/>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85213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xmlns="" val="499195755"/>
              </p:ext>
            </p:extLst>
          </p:nvPr>
        </p:nvGraphicFramePr>
        <p:xfrm>
          <a:off x="1645576" y="167425"/>
          <a:ext cx="10546424" cy="6529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974958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CF93BFE6-E5D2-4D5F-8876-06ED7D757271}" type="slidenum">
              <a:rPr lang="en-US" altLang="en-US" sz="2000" i="0" baseline="0">
                <a:latin typeface="Arial" panose="020B0604020202020204" pitchFamily="34" charset="0"/>
              </a:rPr>
              <a:pPr/>
              <a:t>50</a:t>
            </a:fld>
            <a:endParaRPr lang="en-US" altLang="en-US" sz="2000" i="0" baseline="0">
              <a:latin typeface="Arial" panose="020B0604020202020204" pitchFamily="34" charset="0"/>
            </a:endParaRPr>
          </a:p>
        </p:txBody>
      </p:sp>
      <p:sp>
        <p:nvSpPr>
          <p:cNvPr id="182275"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2276" name="Line 3"/>
          <p:cNvSpPr>
            <a:spLocks noChangeShapeType="1"/>
          </p:cNvSpPr>
          <p:nvPr/>
        </p:nvSpPr>
        <p:spPr bwMode="auto">
          <a:xfrm>
            <a:off x="1676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2277" name="Text Box 4"/>
          <p:cNvSpPr txBox="1">
            <a:spLocks noChangeArrowheads="1"/>
          </p:cNvSpPr>
          <p:nvPr/>
        </p:nvSpPr>
        <p:spPr bwMode="auto">
          <a:xfrm>
            <a:off x="1828801" y="457200"/>
            <a:ext cx="6721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400" i="0" baseline="0">
                <a:solidFill>
                  <a:schemeClr val="folHlink"/>
                </a:solidFill>
              </a:rPr>
              <a:t>Figure 3.30  </a:t>
            </a:r>
            <a:r>
              <a:rPr lang="en-US" altLang="en-US" sz="2000" baseline="0"/>
              <a:t>Two cases of SNR: a high SNR and a low SNR</a:t>
            </a:r>
          </a:p>
        </p:txBody>
      </p:sp>
      <p:sp>
        <p:nvSpPr>
          <p:cNvPr id="18227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8227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28814" y="1406526"/>
            <a:ext cx="8281987" cy="4765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625652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06D8211F-2FA5-4039-A097-361F4024A113}" type="slidenum">
              <a:rPr lang="en-US" altLang="en-US" sz="2000" i="0" baseline="0">
                <a:latin typeface="Arial" panose="020B0604020202020204" pitchFamily="34" charset="0"/>
              </a:rPr>
              <a:pPr/>
              <a:t>51</a:t>
            </a:fld>
            <a:endParaRPr lang="en-US" altLang="en-US" sz="2000" i="0" baseline="0">
              <a:latin typeface="Arial" panose="020B0604020202020204" pitchFamily="34" charset="0"/>
            </a:endParaRPr>
          </a:p>
        </p:txBody>
      </p:sp>
      <p:sp>
        <p:nvSpPr>
          <p:cNvPr id="219139"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19140"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219141" name="Group 4"/>
          <p:cNvGrpSpPr>
            <a:grpSpLocks/>
          </p:cNvGrpSpPr>
          <p:nvPr/>
        </p:nvGrpSpPr>
        <p:grpSpPr bwMode="auto">
          <a:xfrm>
            <a:off x="2014539" y="773113"/>
            <a:ext cx="738187" cy="474662"/>
            <a:chOff x="309" y="487"/>
            <a:chExt cx="465" cy="299"/>
          </a:xfrm>
        </p:grpSpPr>
        <p:sp>
          <p:nvSpPr>
            <p:cNvPr id="219150"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19151"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219142"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19143"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19144"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19145"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219146" name="Rectangle 11"/>
          <p:cNvSpPr>
            <a:spLocks noChangeArrowheads="1"/>
          </p:cNvSpPr>
          <p:nvPr/>
        </p:nvSpPr>
        <p:spPr bwMode="auto">
          <a:xfrm>
            <a:off x="1752600" y="1295400"/>
            <a:ext cx="8534400" cy="308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A network with bandwidth of 10 Mbps can pass only an average of 12,000 frames per minute with each frame carrying an average of 10,000 bits. What is the throughput of this network?</a:t>
            </a:r>
          </a:p>
          <a:p>
            <a:pPr algn="just"/>
            <a:endParaRPr lang="en-US" altLang="en-US" baseline="0"/>
          </a:p>
          <a:p>
            <a:pPr algn="just"/>
            <a:r>
              <a:rPr lang="en-US" altLang="en-US" baseline="0">
                <a:solidFill>
                  <a:schemeClr val="hlink"/>
                </a:solidFill>
              </a:rPr>
              <a:t>Solution</a:t>
            </a:r>
          </a:p>
          <a:p>
            <a:pPr algn="just"/>
            <a:r>
              <a:rPr lang="en-US" altLang="en-US" baseline="0"/>
              <a:t>We can calculate the throughput as</a:t>
            </a:r>
          </a:p>
        </p:txBody>
      </p:sp>
      <p:sp>
        <p:nvSpPr>
          <p:cNvPr id="219147"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3.44</a:t>
            </a:r>
          </a:p>
        </p:txBody>
      </p:sp>
      <p:pic>
        <p:nvPicPr>
          <p:cNvPr id="219148"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81401" y="4495801"/>
            <a:ext cx="4778375" cy="62071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9149" name="Rectangle 15"/>
          <p:cNvSpPr>
            <a:spLocks noChangeArrowheads="1"/>
          </p:cNvSpPr>
          <p:nvPr/>
        </p:nvSpPr>
        <p:spPr bwMode="auto">
          <a:xfrm>
            <a:off x="1752600" y="5334000"/>
            <a:ext cx="85344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The throughput is almost one-fifth of the bandwidth in this case.</a:t>
            </a:r>
          </a:p>
        </p:txBody>
      </p:sp>
    </p:spTree>
    <p:extLst>
      <p:ext uri="{BB962C8B-B14F-4D97-AF65-F5344CB8AC3E}">
        <p14:creationId xmlns:p14="http://schemas.microsoft.com/office/powerpoint/2010/main" xmlns="" val="40635940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ACA3E629-C90A-4CD8-A24C-8666953B98B8}" type="slidenum">
              <a:rPr lang="en-US" altLang="en-US" sz="2000" i="0" baseline="0">
                <a:latin typeface="Arial" panose="020B0604020202020204" pitchFamily="34" charset="0"/>
              </a:rPr>
              <a:pPr/>
              <a:t>52</a:t>
            </a:fld>
            <a:endParaRPr lang="en-US" altLang="en-US" sz="2000" i="0" baseline="0">
              <a:latin typeface="Arial" panose="020B0604020202020204" pitchFamily="34" charset="0"/>
            </a:endParaRPr>
          </a:p>
        </p:txBody>
      </p:sp>
      <p:sp>
        <p:nvSpPr>
          <p:cNvPr id="221187"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1188"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221189" name="Group 4"/>
          <p:cNvGrpSpPr>
            <a:grpSpLocks/>
          </p:cNvGrpSpPr>
          <p:nvPr/>
        </p:nvGrpSpPr>
        <p:grpSpPr bwMode="auto">
          <a:xfrm>
            <a:off x="2014539" y="773113"/>
            <a:ext cx="738187" cy="474662"/>
            <a:chOff x="309" y="487"/>
            <a:chExt cx="465" cy="299"/>
          </a:xfrm>
        </p:grpSpPr>
        <p:sp>
          <p:nvSpPr>
            <p:cNvPr id="221198"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1199"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221190"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1191"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1192"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1193"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221194" name="Rectangle 11"/>
          <p:cNvSpPr>
            <a:spLocks noChangeArrowheads="1"/>
          </p:cNvSpPr>
          <p:nvPr/>
        </p:nvSpPr>
        <p:spPr bwMode="auto">
          <a:xfrm>
            <a:off x="1752600" y="1295400"/>
            <a:ext cx="85344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What is the propagation time if the distance between the two points is 12,000 km? Assume the propagation speed to be 2.4 × 108 m/s in cable.</a:t>
            </a:r>
          </a:p>
          <a:p>
            <a:pPr algn="just"/>
            <a:endParaRPr lang="en-US" altLang="en-US" baseline="0"/>
          </a:p>
          <a:p>
            <a:pPr algn="just"/>
            <a:r>
              <a:rPr lang="en-US" altLang="en-US" baseline="0">
                <a:solidFill>
                  <a:schemeClr val="hlink"/>
                </a:solidFill>
              </a:rPr>
              <a:t>Solution</a:t>
            </a:r>
          </a:p>
          <a:p>
            <a:pPr algn="just"/>
            <a:r>
              <a:rPr lang="en-US" altLang="en-US" baseline="0"/>
              <a:t>We can calculate the propagation time as</a:t>
            </a:r>
          </a:p>
        </p:txBody>
      </p:sp>
      <p:sp>
        <p:nvSpPr>
          <p:cNvPr id="221195"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3.45</a:t>
            </a:r>
          </a:p>
        </p:txBody>
      </p:sp>
      <p:pic>
        <p:nvPicPr>
          <p:cNvPr id="221196"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76601" y="4037013"/>
            <a:ext cx="4994275" cy="81915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1197" name="Rectangle 15"/>
          <p:cNvSpPr>
            <a:spLocks noChangeArrowheads="1"/>
          </p:cNvSpPr>
          <p:nvPr/>
        </p:nvSpPr>
        <p:spPr bwMode="auto">
          <a:xfrm>
            <a:off x="1676400" y="5029200"/>
            <a:ext cx="85344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The example shows that a bit can go over the Atlantic Ocean in only 50 ms if there is a direct cable between the source and the destination.</a:t>
            </a:r>
          </a:p>
        </p:txBody>
      </p:sp>
    </p:spTree>
    <p:extLst>
      <p:ext uri="{BB962C8B-B14F-4D97-AF65-F5344CB8AC3E}">
        <p14:creationId xmlns:p14="http://schemas.microsoft.com/office/powerpoint/2010/main" xmlns="" val="38826364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5103A5EB-6F2A-487D-BC28-54782D8E7BDC}" type="slidenum">
              <a:rPr lang="en-US" altLang="en-US" sz="2000" i="0" baseline="0">
                <a:latin typeface="Arial" panose="020B0604020202020204" pitchFamily="34" charset="0"/>
              </a:rPr>
              <a:pPr/>
              <a:t>53</a:t>
            </a:fld>
            <a:endParaRPr lang="en-US" altLang="en-US" sz="2000" i="0" baseline="0">
              <a:latin typeface="Arial" panose="020B0604020202020204" pitchFamily="34" charset="0"/>
            </a:endParaRPr>
          </a:p>
        </p:txBody>
      </p:sp>
      <p:sp>
        <p:nvSpPr>
          <p:cNvPr id="223235"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3236"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223237" name="Group 4"/>
          <p:cNvGrpSpPr>
            <a:grpSpLocks/>
          </p:cNvGrpSpPr>
          <p:nvPr/>
        </p:nvGrpSpPr>
        <p:grpSpPr bwMode="auto">
          <a:xfrm>
            <a:off x="2014539" y="773113"/>
            <a:ext cx="738187" cy="474662"/>
            <a:chOff x="309" y="487"/>
            <a:chExt cx="465" cy="299"/>
          </a:xfrm>
        </p:grpSpPr>
        <p:sp>
          <p:nvSpPr>
            <p:cNvPr id="223244"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3245"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223238"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3239"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3240"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3241"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223242" name="Rectangle 11"/>
          <p:cNvSpPr>
            <a:spLocks noChangeArrowheads="1"/>
          </p:cNvSpPr>
          <p:nvPr/>
        </p:nvSpPr>
        <p:spPr bwMode="auto">
          <a:xfrm>
            <a:off x="1752600" y="1295401"/>
            <a:ext cx="8534400" cy="3935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What are the propagation time and the transmission time for a 2.5-kbyte message (an e-mail) if the bandwidth of the network is 1 Gbps? Assume that the distance between the sender and the receiver is 12,000 km and that light travels at 2.4 × 108 m/s.</a:t>
            </a:r>
          </a:p>
          <a:p>
            <a:pPr algn="just"/>
            <a:endParaRPr lang="en-US" altLang="en-US" baseline="0"/>
          </a:p>
          <a:p>
            <a:pPr algn="just"/>
            <a:r>
              <a:rPr lang="en-US" altLang="en-US" baseline="0">
                <a:solidFill>
                  <a:schemeClr val="hlink"/>
                </a:solidFill>
              </a:rPr>
              <a:t>Solution</a:t>
            </a:r>
          </a:p>
          <a:p>
            <a:pPr algn="just"/>
            <a:r>
              <a:rPr lang="en-US" altLang="en-US" baseline="0"/>
              <a:t>We can calculate the propagation and transmission time as shown on the next slide:</a:t>
            </a:r>
          </a:p>
        </p:txBody>
      </p:sp>
      <p:sp>
        <p:nvSpPr>
          <p:cNvPr id="223243"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3.46</a:t>
            </a:r>
          </a:p>
        </p:txBody>
      </p:sp>
    </p:spTree>
    <p:extLst>
      <p:ext uri="{BB962C8B-B14F-4D97-AF65-F5344CB8AC3E}">
        <p14:creationId xmlns:p14="http://schemas.microsoft.com/office/powerpoint/2010/main" xmlns="" val="37528696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4D00D2D5-CE39-43C8-9779-6262FFB969A4}" type="slidenum">
              <a:rPr lang="en-US" altLang="en-US" sz="2000" i="0" baseline="0">
                <a:latin typeface="Arial" panose="020B0604020202020204" pitchFamily="34" charset="0"/>
              </a:rPr>
              <a:pPr/>
              <a:t>54</a:t>
            </a:fld>
            <a:endParaRPr lang="en-US" altLang="en-US" sz="2000" i="0" baseline="0">
              <a:latin typeface="Arial" panose="020B0604020202020204" pitchFamily="34" charset="0"/>
            </a:endParaRPr>
          </a:p>
        </p:txBody>
      </p:sp>
      <p:sp>
        <p:nvSpPr>
          <p:cNvPr id="225283"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5284"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225285" name="Group 4"/>
          <p:cNvGrpSpPr>
            <a:grpSpLocks/>
          </p:cNvGrpSpPr>
          <p:nvPr/>
        </p:nvGrpSpPr>
        <p:grpSpPr bwMode="auto">
          <a:xfrm>
            <a:off x="2014539" y="773113"/>
            <a:ext cx="738187" cy="474662"/>
            <a:chOff x="309" y="487"/>
            <a:chExt cx="465" cy="299"/>
          </a:xfrm>
        </p:grpSpPr>
        <p:sp>
          <p:nvSpPr>
            <p:cNvPr id="225293"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5294"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225286"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5287"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5288"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5289"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225290" name="Rectangle 11"/>
          <p:cNvSpPr>
            <a:spLocks noChangeArrowheads="1"/>
          </p:cNvSpPr>
          <p:nvPr/>
        </p:nvSpPr>
        <p:spPr bwMode="auto">
          <a:xfrm>
            <a:off x="1752600" y="3838576"/>
            <a:ext cx="85344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Note that in this case, because the message is short and the bandwidth is high, the dominant factor is the propagation time, not the transmission time. The transmission time can be ignored.</a:t>
            </a:r>
          </a:p>
        </p:txBody>
      </p:sp>
      <p:sp>
        <p:nvSpPr>
          <p:cNvPr id="225291" name="Text Box 12"/>
          <p:cNvSpPr txBox="1">
            <a:spLocks noChangeArrowheads="1"/>
          </p:cNvSpPr>
          <p:nvPr/>
        </p:nvSpPr>
        <p:spPr bwMode="auto">
          <a:xfrm>
            <a:off x="2667000" y="182564"/>
            <a:ext cx="4529138"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3.46 (continued)</a:t>
            </a:r>
          </a:p>
        </p:txBody>
      </p:sp>
      <p:pic>
        <p:nvPicPr>
          <p:cNvPr id="225292"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63914" y="1249364"/>
            <a:ext cx="5462587" cy="164623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56617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B914577B-8042-474D-98AF-6B33034313C2}" type="slidenum">
              <a:rPr lang="en-US" altLang="en-US" sz="2000" i="0" baseline="0">
                <a:latin typeface="Arial" panose="020B0604020202020204" pitchFamily="34" charset="0"/>
              </a:rPr>
              <a:pPr/>
              <a:t>55</a:t>
            </a:fld>
            <a:endParaRPr lang="en-US" altLang="en-US" sz="2000" i="0" baseline="0">
              <a:latin typeface="Arial" panose="020B0604020202020204" pitchFamily="34" charset="0"/>
            </a:endParaRPr>
          </a:p>
        </p:txBody>
      </p:sp>
      <p:sp>
        <p:nvSpPr>
          <p:cNvPr id="227331"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7332"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227333" name="Group 4"/>
          <p:cNvGrpSpPr>
            <a:grpSpLocks/>
          </p:cNvGrpSpPr>
          <p:nvPr/>
        </p:nvGrpSpPr>
        <p:grpSpPr bwMode="auto">
          <a:xfrm>
            <a:off x="2014539" y="773113"/>
            <a:ext cx="738187" cy="474662"/>
            <a:chOff x="309" y="487"/>
            <a:chExt cx="465" cy="299"/>
          </a:xfrm>
        </p:grpSpPr>
        <p:sp>
          <p:nvSpPr>
            <p:cNvPr id="227340"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7341"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227334"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7335"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7336"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7337"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227338" name="Rectangle 11"/>
          <p:cNvSpPr>
            <a:spLocks noChangeArrowheads="1"/>
          </p:cNvSpPr>
          <p:nvPr/>
        </p:nvSpPr>
        <p:spPr bwMode="auto">
          <a:xfrm>
            <a:off x="1752600" y="1295401"/>
            <a:ext cx="8534400" cy="3935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What are the propagation time and the transmission time for a 5-Mbyte message (an image) if the bandwidth of the network is 1 Mbps? Assume that the distance between the sender and the receiver is 12,000 km and that light travels at 2.4 × 10</a:t>
            </a:r>
            <a:r>
              <a:rPr lang="en-US" altLang="en-US" baseline="30000"/>
              <a:t>8</a:t>
            </a:r>
            <a:r>
              <a:rPr lang="en-US" altLang="en-US" baseline="0"/>
              <a:t> m/s.</a:t>
            </a:r>
          </a:p>
          <a:p>
            <a:pPr algn="just"/>
            <a:endParaRPr lang="en-US" altLang="en-US" baseline="0"/>
          </a:p>
          <a:p>
            <a:pPr algn="just"/>
            <a:r>
              <a:rPr lang="en-US" altLang="en-US" baseline="0">
                <a:solidFill>
                  <a:schemeClr val="hlink"/>
                </a:solidFill>
              </a:rPr>
              <a:t>Solution</a:t>
            </a:r>
          </a:p>
          <a:p>
            <a:pPr algn="just"/>
            <a:r>
              <a:rPr lang="en-US" altLang="en-US" baseline="0"/>
              <a:t>We can calculate the propagation and transmission times as shown on the next slide.</a:t>
            </a:r>
          </a:p>
        </p:txBody>
      </p:sp>
      <p:sp>
        <p:nvSpPr>
          <p:cNvPr id="227339" name="Text Box 12"/>
          <p:cNvSpPr txBox="1">
            <a:spLocks noChangeArrowheads="1"/>
          </p:cNvSpPr>
          <p:nvPr/>
        </p:nvSpPr>
        <p:spPr bwMode="auto">
          <a:xfrm>
            <a:off x="2667001" y="182564"/>
            <a:ext cx="24876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3.47</a:t>
            </a:r>
          </a:p>
        </p:txBody>
      </p:sp>
    </p:spTree>
    <p:extLst>
      <p:ext uri="{BB962C8B-B14F-4D97-AF65-F5344CB8AC3E}">
        <p14:creationId xmlns:p14="http://schemas.microsoft.com/office/powerpoint/2010/main" xmlns="" val="37616450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Number Placeholder 1"/>
          <p:cNvSpPr>
            <a:spLocks noGrp="1"/>
          </p:cNvSpPr>
          <p:nvPr>
            <p:ph type="sldNum" sz="quarter" idx="10"/>
          </p:nvPr>
        </p:nvSpPr>
        <p:spPr>
          <a:noFill/>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2000" i="0" baseline="0">
                <a:latin typeface="Arial" panose="020B0604020202020204" pitchFamily="34" charset="0"/>
              </a:rPr>
              <a:t>3.</a:t>
            </a:r>
            <a:fld id="{AE29ABFE-F9DF-4DCF-A68A-3D39CD2E4C90}" type="slidenum">
              <a:rPr lang="en-US" altLang="en-US" sz="2000" i="0" baseline="0">
                <a:latin typeface="Arial" panose="020B0604020202020204" pitchFamily="34" charset="0"/>
              </a:rPr>
              <a:pPr/>
              <a:t>56</a:t>
            </a:fld>
            <a:endParaRPr lang="en-US" altLang="en-US" sz="2000" i="0" baseline="0">
              <a:latin typeface="Arial" panose="020B0604020202020204" pitchFamily="34" charset="0"/>
            </a:endParaRPr>
          </a:p>
        </p:txBody>
      </p:sp>
      <p:sp>
        <p:nvSpPr>
          <p:cNvPr id="229379" name="Rectangle 2"/>
          <p:cNvSpPr>
            <a:spLocks noChangeArrowheads="1"/>
          </p:cNvSpPr>
          <p:nvPr/>
        </p:nvSpPr>
        <p:spPr bwMode="ltGray">
          <a:xfrm>
            <a:off x="1890713" y="350838"/>
            <a:ext cx="438150" cy="474662"/>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9380" name="Rectangle 3"/>
          <p:cNvSpPr>
            <a:spLocks noChangeArrowheads="1"/>
          </p:cNvSpPr>
          <p:nvPr/>
        </p:nvSpPr>
        <p:spPr bwMode="ltGray">
          <a:xfrm>
            <a:off x="2273301" y="350838"/>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nvGrpSpPr>
          <p:cNvPr id="229381" name="Group 4"/>
          <p:cNvGrpSpPr>
            <a:grpSpLocks/>
          </p:cNvGrpSpPr>
          <p:nvPr/>
        </p:nvGrpSpPr>
        <p:grpSpPr bwMode="auto">
          <a:xfrm>
            <a:off x="2014539" y="773113"/>
            <a:ext cx="738187" cy="474662"/>
            <a:chOff x="309" y="487"/>
            <a:chExt cx="465" cy="299"/>
          </a:xfrm>
        </p:grpSpPr>
        <p:sp>
          <p:nvSpPr>
            <p:cNvPr id="229389" name="Rectangle 5"/>
            <p:cNvSpPr>
              <a:spLocks noChangeArrowheads="1"/>
            </p:cNvSpPr>
            <p:nvPr/>
          </p:nvSpPr>
          <p:spPr bwMode="ltGray">
            <a:xfrm>
              <a:off x="309" y="487"/>
              <a:ext cx="266" cy="299"/>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9390" name="Rectangle 6"/>
            <p:cNvSpPr>
              <a:spLocks noChangeArrowheads="1"/>
            </p:cNvSpPr>
            <p:nvPr/>
          </p:nvSpPr>
          <p:spPr bwMode="ltGray">
            <a:xfrm>
              <a:off x="542" y="487"/>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grpSp>
      <p:sp>
        <p:nvSpPr>
          <p:cNvPr id="229382" name="Rectangle 7"/>
          <p:cNvSpPr>
            <a:spLocks noChangeArrowheads="1"/>
          </p:cNvSpPr>
          <p:nvPr/>
        </p:nvSpPr>
        <p:spPr bwMode="ltGray">
          <a:xfrm>
            <a:off x="1600200" y="700089"/>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9383" name="Rectangle 8"/>
          <p:cNvSpPr>
            <a:spLocks noChangeArrowheads="1"/>
          </p:cNvSpPr>
          <p:nvPr/>
        </p:nvSpPr>
        <p:spPr bwMode="gray">
          <a:xfrm>
            <a:off x="2235200" y="242888"/>
            <a:ext cx="31750" cy="10525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9384" name="Rectangle 9"/>
          <p:cNvSpPr>
            <a:spLocks noChangeArrowheads="1"/>
          </p:cNvSpPr>
          <p:nvPr/>
        </p:nvSpPr>
        <p:spPr bwMode="gray">
          <a:xfrm>
            <a:off x="1966914" y="773113"/>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eaLnBrk="1" hangingPunct="1"/>
            <a:endParaRPr kumimoji="1" lang="en-US" altLang="en-US" sz="2400" b="0" i="0" baseline="0">
              <a:latin typeface="Tahoma" panose="020B0604030504040204" pitchFamily="34" charset="0"/>
            </a:endParaRPr>
          </a:p>
        </p:txBody>
      </p:sp>
      <p:sp>
        <p:nvSpPr>
          <p:cNvPr id="229385" name="Rectangle 10"/>
          <p:cNvSpPr>
            <a:spLocks noChangeArrowheads="1"/>
          </p:cNvSpPr>
          <p:nvPr/>
        </p:nvSpPr>
        <p:spPr bwMode="auto">
          <a:xfrm>
            <a:off x="1676400" y="1447800"/>
            <a:ext cx="8839200" cy="38100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2857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ltLang="en-US"/>
          </a:p>
        </p:txBody>
      </p:sp>
      <p:sp>
        <p:nvSpPr>
          <p:cNvPr id="229386" name="Rectangle 11"/>
          <p:cNvSpPr>
            <a:spLocks noChangeArrowheads="1"/>
          </p:cNvSpPr>
          <p:nvPr/>
        </p:nvSpPr>
        <p:spPr bwMode="auto">
          <a:xfrm>
            <a:off x="1752600" y="3810001"/>
            <a:ext cx="85344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altLang="en-US" baseline="0"/>
              <a:t>Note that in this case, because the message is very long and the bandwidth is not very high, the dominant factor is the transmission time, not the propagation time. The propagation time can be ignored.</a:t>
            </a:r>
          </a:p>
        </p:txBody>
      </p:sp>
      <p:sp>
        <p:nvSpPr>
          <p:cNvPr id="229387" name="Text Box 12"/>
          <p:cNvSpPr txBox="1">
            <a:spLocks noChangeArrowheads="1"/>
          </p:cNvSpPr>
          <p:nvPr/>
        </p:nvSpPr>
        <p:spPr bwMode="auto">
          <a:xfrm>
            <a:off x="2667000" y="182564"/>
            <a:ext cx="4529138"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altLang="en-US" sz="3200" baseline="0">
                <a:solidFill>
                  <a:schemeClr val="hlink"/>
                </a:solidFill>
              </a:rPr>
              <a:t>Example 3.47 (continued)</a:t>
            </a:r>
          </a:p>
        </p:txBody>
      </p:sp>
      <p:pic>
        <p:nvPicPr>
          <p:cNvPr id="229388"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94039" y="1704975"/>
            <a:ext cx="6002337" cy="157480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998109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xmlns="" val="0"/>
              </a:ext>
            </a:extLst>
          </a:blip>
          <a:srcRect/>
          <a:stretch>
            <a:fillRect/>
          </a:stretch>
        </p:blipFill>
        <p:spPr bwMode="auto">
          <a:xfrm>
            <a:off x="1524000" y="1"/>
            <a:ext cx="9144000" cy="1096963"/>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00" name="Rectangle 3"/>
          <p:cNvSpPr>
            <a:spLocks noChangeArrowheads="1"/>
          </p:cNvSpPr>
          <p:nvPr/>
        </p:nvSpPr>
        <p:spPr bwMode="auto">
          <a:xfrm>
            <a:off x="2667000" y="2514600"/>
            <a:ext cx="68580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4400" b="1" baseline="0">
                <a:solidFill>
                  <a:schemeClr val="tx2"/>
                </a:solidFill>
                <a:latin typeface="Arial" panose="020B0604020202020204" pitchFamily="34" charset="0"/>
              </a:rPr>
              <a:t>Chapter 4</a:t>
            </a:r>
          </a:p>
          <a:p>
            <a:pPr algn="ctr"/>
            <a:endParaRPr lang="en-US" altLang="en-US" b="1" baseline="0">
              <a:solidFill>
                <a:schemeClr val="tx2"/>
              </a:solidFill>
              <a:latin typeface="Arial" panose="020B0604020202020204" pitchFamily="34" charset="0"/>
            </a:endParaRPr>
          </a:p>
          <a:p>
            <a:pPr algn="ctr"/>
            <a:r>
              <a:rPr lang="en-US" altLang="en-US" sz="4400" b="1" baseline="0">
                <a:latin typeface="Arial" panose="020B0604020202020204" pitchFamily="34" charset="0"/>
              </a:rPr>
              <a:t>Digital Transmission</a:t>
            </a:r>
          </a:p>
        </p:txBody>
      </p:sp>
      <p:sp>
        <p:nvSpPr>
          <p:cNvPr id="4101"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r>
              <a:rPr lang="en-US" altLang="en-US" sz="1200" baseline="0"/>
              <a:t>Copyright © The McGraw-Hill Companies, Inc. Permission required for reproduction or display.</a:t>
            </a:r>
          </a:p>
        </p:txBody>
      </p:sp>
    </p:spTree>
    <p:extLst>
      <p:ext uri="{BB962C8B-B14F-4D97-AF65-F5344CB8AC3E}">
        <p14:creationId xmlns:p14="http://schemas.microsoft.com/office/powerpoint/2010/main" xmlns="" val="16811511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sz="3200" b="1">
              <a:effectLst>
                <a:outerShdw blurRad="38100" dist="38100" dir="2700000" algn="tl">
                  <a:srgbClr val="FFFFFF"/>
                </a:outerShdw>
              </a:effectLst>
            </a:endParaRPr>
          </a:p>
        </p:txBody>
      </p:sp>
      <p:sp>
        <p:nvSpPr>
          <p:cNvPr id="565251" name="Text Box 3"/>
          <p:cNvSpPr txBox="1">
            <a:spLocks noChangeArrowheads="1"/>
          </p:cNvSpPr>
          <p:nvPr/>
        </p:nvSpPr>
        <p:spPr bwMode="auto">
          <a:xfrm>
            <a:off x="1752601" y="406400"/>
            <a:ext cx="82724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a:effectLst>
                  <a:outerShdw blurRad="38100" dist="38100" dir="2700000" algn="tl">
                    <a:srgbClr val="C0C0C0"/>
                  </a:outerShdw>
                </a:effectLst>
                <a:latin typeface="Times" panose="02020603050405020304" pitchFamily="18" charset="0"/>
              </a:rPr>
              <a:t>4-1   DIGITAL-TO-DIGITAL CONVERSION</a:t>
            </a:r>
          </a:p>
        </p:txBody>
      </p:sp>
      <p:sp>
        <p:nvSpPr>
          <p:cNvPr id="6149"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endParaRPr lang="en-US" altLang="en-US" sz="1800" b="1" baseline="0"/>
          </a:p>
        </p:txBody>
      </p:sp>
      <p:sp>
        <p:nvSpPr>
          <p:cNvPr id="565253" name="Rectangle 5"/>
          <p:cNvSpPr>
            <a:spLocks noChangeArrowheads="1"/>
          </p:cNvSpPr>
          <p:nvPr/>
        </p:nvSpPr>
        <p:spPr bwMode="auto">
          <a:xfrm>
            <a:off x="1828800" y="1430338"/>
            <a:ext cx="8229600" cy="2227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b="1" i="1">
                <a:effectLst>
                  <a:outerShdw blurRad="38100" dist="38100" dir="2700000" algn="tl">
                    <a:srgbClr val="C0C0C0"/>
                  </a:outerShdw>
                </a:effectLst>
              </a:rPr>
              <a:t>In this section, we see how we can represent digital data by using digital signals. The conversion involves three techniques: </a:t>
            </a:r>
            <a:r>
              <a:rPr lang="en-US" altLang="en-US" sz="2800" b="1" i="1">
                <a:solidFill>
                  <a:schemeClr val="hlink"/>
                </a:solidFill>
                <a:effectLst>
                  <a:outerShdw blurRad="38100" dist="38100" dir="2700000" algn="tl">
                    <a:srgbClr val="C0C0C0"/>
                  </a:outerShdw>
                </a:effectLst>
              </a:rPr>
              <a:t>line coding</a:t>
            </a:r>
            <a:r>
              <a:rPr lang="en-US" altLang="en-US" sz="2800" b="1" i="1">
                <a:effectLst>
                  <a:outerShdw blurRad="38100" dist="38100" dir="2700000" algn="tl">
                    <a:srgbClr val="C0C0C0"/>
                  </a:outerShdw>
                </a:effectLst>
              </a:rPr>
              <a:t>, </a:t>
            </a:r>
            <a:r>
              <a:rPr lang="en-US" altLang="en-US" sz="2800" b="1" i="1">
                <a:solidFill>
                  <a:schemeClr val="hlink"/>
                </a:solidFill>
                <a:effectLst>
                  <a:outerShdw blurRad="38100" dist="38100" dir="2700000" algn="tl">
                    <a:srgbClr val="C0C0C0"/>
                  </a:outerShdw>
                </a:effectLst>
              </a:rPr>
              <a:t>block coding</a:t>
            </a:r>
            <a:r>
              <a:rPr lang="en-US" altLang="en-US" sz="2800" b="1" i="1">
                <a:effectLst>
                  <a:outerShdw blurRad="38100" dist="38100" dir="2700000" algn="tl">
                    <a:srgbClr val="C0C0C0"/>
                  </a:outerShdw>
                </a:effectLst>
              </a:rPr>
              <a:t>, and </a:t>
            </a:r>
            <a:r>
              <a:rPr lang="en-US" altLang="en-US" sz="2800" b="1" i="1">
                <a:solidFill>
                  <a:schemeClr val="hlink"/>
                </a:solidFill>
                <a:effectLst>
                  <a:outerShdw blurRad="38100" dist="38100" dir="2700000" algn="tl">
                    <a:srgbClr val="C0C0C0"/>
                  </a:outerShdw>
                </a:effectLst>
              </a:rPr>
              <a:t>scrambling</a:t>
            </a:r>
            <a:r>
              <a:rPr lang="en-US" altLang="en-US" sz="2800" b="1" i="1">
                <a:effectLst>
                  <a:outerShdw blurRad="38100" dist="38100" dir="2700000" algn="tl">
                    <a:srgbClr val="C0C0C0"/>
                  </a:outerShdw>
                </a:effectLst>
              </a:rPr>
              <a:t>. Line coding is always needed; block coding and scrambling may or may not be needed.</a:t>
            </a:r>
          </a:p>
        </p:txBody>
      </p:sp>
      <p:sp>
        <p:nvSpPr>
          <p:cNvPr id="6151" name="Rectangle 29"/>
          <p:cNvSpPr>
            <a:spLocks noChangeArrowheads="1"/>
          </p:cNvSpPr>
          <p:nvPr/>
        </p:nvSpPr>
        <p:spPr bwMode="auto">
          <a:xfrm>
            <a:off x="1676400" y="4679950"/>
            <a:ext cx="67056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buClr>
                <a:schemeClr val="tx1"/>
              </a:buClr>
              <a:buSzPct val="117000"/>
              <a:buFont typeface="Wingdings" panose="05000000000000000000" pitchFamily="2" charset="2"/>
              <a:buNone/>
            </a:pPr>
            <a:r>
              <a:rPr lang="en-US" altLang="en-US" sz="2400" b="1" baseline="0">
                <a:solidFill>
                  <a:srgbClr val="0033CC"/>
                </a:solidFill>
              </a:rPr>
              <a:t>Line Coding</a:t>
            </a:r>
          </a:p>
          <a:p>
            <a:pPr>
              <a:buClr>
                <a:schemeClr val="tx1"/>
              </a:buClr>
              <a:buSzPct val="117000"/>
              <a:buFont typeface="Wingdings" panose="05000000000000000000" pitchFamily="2" charset="2"/>
              <a:buNone/>
            </a:pPr>
            <a:r>
              <a:rPr lang="fr-FR" altLang="en-US" sz="2400" b="1" baseline="0">
                <a:solidFill>
                  <a:srgbClr val="0033CC"/>
                </a:solidFill>
              </a:rPr>
              <a:t>Line Coding Schemes</a:t>
            </a:r>
            <a:br>
              <a:rPr lang="fr-FR" altLang="en-US" sz="2400" b="1" baseline="0">
                <a:solidFill>
                  <a:srgbClr val="0033CC"/>
                </a:solidFill>
              </a:rPr>
            </a:br>
            <a:r>
              <a:rPr lang="fr-FR" altLang="en-US" sz="2400" b="1" baseline="0">
                <a:solidFill>
                  <a:srgbClr val="0033CC"/>
                </a:solidFill>
              </a:rPr>
              <a:t>Block Coding</a:t>
            </a:r>
          </a:p>
          <a:p>
            <a:pPr>
              <a:buClr>
                <a:schemeClr val="tx1"/>
              </a:buClr>
              <a:buSzPct val="117000"/>
              <a:buFont typeface="Wingdings" panose="05000000000000000000" pitchFamily="2" charset="2"/>
              <a:buNone/>
            </a:pPr>
            <a:r>
              <a:rPr lang="en-US" altLang="en-US" sz="2400" b="1" baseline="0">
                <a:solidFill>
                  <a:srgbClr val="0033CC"/>
                </a:solidFill>
              </a:rPr>
              <a:t>Scrambling</a:t>
            </a:r>
          </a:p>
        </p:txBody>
      </p:sp>
      <p:sp>
        <p:nvSpPr>
          <p:cNvPr id="565278" name="Text Box 30"/>
          <p:cNvSpPr txBox="1">
            <a:spLocks noChangeArrowheads="1"/>
          </p:cNvSpPr>
          <p:nvPr/>
        </p:nvSpPr>
        <p:spPr bwMode="auto">
          <a:xfrm>
            <a:off x="1590498" y="4203700"/>
            <a:ext cx="505971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b="1" i="1" u="sng">
                <a:solidFill>
                  <a:schemeClr val="hlink"/>
                </a:solidFill>
                <a:effectLst>
                  <a:outerShdw blurRad="38100" dist="38100" dir="2700000" algn="tl">
                    <a:srgbClr val="C0C0C0"/>
                  </a:outerShdw>
                </a:effectLst>
              </a:rPr>
              <a:t>Topics discussed in this section:</a:t>
            </a:r>
          </a:p>
        </p:txBody>
      </p:sp>
    </p:spTree>
    <p:extLst>
      <p:ext uri="{BB962C8B-B14F-4D97-AF65-F5344CB8AC3E}">
        <p14:creationId xmlns:p14="http://schemas.microsoft.com/office/powerpoint/2010/main" xmlns="" val="40493829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7" name="Text Box 4"/>
          <p:cNvSpPr txBox="1">
            <a:spLocks noChangeArrowheads="1"/>
          </p:cNvSpPr>
          <p:nvPr/>
        </p:nvSpPr>
        <p:spPr bwMode="auto">
          <a:xfrm>
            <a:off x="1828800" y="762000"/>
            <a:ext cx="4370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4.1  </a:t>
            </a:r>
            <a:r>
              <a:rPr lang="en-US" altLang="en-US" b="1" i="1" baseline="0"/>
              <a:t>Line coding and decoding</a:t>
            </a:r>
          </a:p>
        </p:txBody>
      </p:sp>
      <p:sp>
        <p:nvSpPr>
          <p:cNvPr id="819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19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63700" y="2111376"/>
            <a:ext cx="8775700" cy="2689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16302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23" y="0"/>
            <a:ext cx="4718476" cy="1143000"/>
          </a:xfrm>
        </p:spPr>
        <p:txBody>
          <a:bodyPr/>
          <a:lstStyle/>
          <a:p>
            <a:r>
              <a:rPr lang="en-US" dirty="0" smtClean="0"/>
              <a:t>Analog Signals</a:t>
            </a:r>
            <a:endParaRPr lang="en-US" dirty="0"/>
          </a:p>
        </p:txBody>
      </p:sp>
      <p:sp>
        <p:nvSpPr>
          <p:cNvPr id="5" name="Content Placeholder 4"/>
          <p:cNvSpPr>
            <a:spLocks noGrp="1"/>
          </p:cNvSpPr>
          <p:nvPr>
            <p:ph idx="1"/>
          </p:nvPr>
        </p:nvSpPr>
        <p:spPr>
          <a:xfrm>
            <a:off x="1814882" y="902483"/>
            <a:ext cx="9997440" cy="4800600"/>
          </a:xfrm>
        </p:spPr>
        <p:txBody>
          <a:bodyPr>
            <a:normAutofit/>
          </a:bodyPr>
          <a:lstStyle/>
          <a:p>
            <a:pPr marL="82296" indent="0" algn="just">
              <a:buNone/>
            </a:pPr>
            <a:r>
              <a:rPr lang="en-US" altLang="en-US" u="sng" dirty="0" smtClean="0">
                <a:effectLst>
                  <a:outerShdw blurRad="38100" dist="38100" dir="2700000" algn="tl">
                    <a:srgbClr val="C0C0C0"/>
                  </a:outerShdw>
                </a:effectLst>
              </a:rPr>
              <a:t>Periodic Analog Signals</a:t>
            </a:r>
          </a:p>
          <a:p>
            <a:pPr marL="596646" indent="-514350" algn="just">
              <a:buFont typeface="+mj-lt"/>
              <a:buAutoNum type="arabicPeriod"/>
            </a:pPr>
            <a:r>
              <a:rPr lang="en-US" altLang="en-US" sz="2400" u="sng" dirty="0" smtClean="0">
                <a:effectLst>
                  <a:outerShdw blurRad="38100" dist="38100" dir="2700000" algn="tl">
                    <a:srgbClr val="C0C0C0"/>
                  </a:outerShdw>
                </a:effectLst>
              </a:rPr>
              <a:t>Simple</a:t>
            </a:r>
            <a:r>
              <a:rPr lang="en-US" altLang="en-US" sz="2400" dirty="0" smtClean="0">
                <a:effectLst>
                  <a:outerShdw blurRad="38100" dist="38100" dir="2700000" algn="tl">
                    <a:srgbClr val="C0C0C0"/>
                  </a:outerShdw>
                </a:effectLst>
              </a:rPr>
              <a:t>: a </a:t>
            </a:r>
            <a:r>
              <a:rPr lang="en-US" altLang="en-US" sz="2400" dirty="0">
                <a:effectLst>
                  <a:outerShdw blurRad="38100" dist="38100" dir="2700000" algn="tl">
                    <a:srgbClr val="C0C0C0"/>
                  </a:outerShdw>
                </a:effectLst>
              </a:rPr>
              <a:t>sine wave, cannot be decomposed into simpler signals. </a:t>
            </a:r>
            <a:endParaRPr lang="en-US" altLang="en-US" sz="2400" dirty="0" smtClean="0">
              <a:effectLst>
                <a:outerShdw blurRad="38100" dist="38100" dir="2700000" algn="tl">
                  <a:srgbClr val="C0C0C0"/>
                </a:outerShdw>
              </a:effectLst>
            </a:endParaRPr>
          </a:p>
          <a:p>
            <a:pPr marL="596646" indent="-514350" algn="just">
              <a:buFont typeface="+mj-lt"/>
              <a:buAutoNum type="arabicPeriod"/>
            </a:pPr>
            <a:r>
              <a:rPr lang="en-US" altLang="en-US" sz="2400" u="sng" dirty="0" smtClean="0">
                <a:effectLst>
                  <a:outerShdw blurRad="38100" dist="38100" dir="2700000" algn="tl">
                    <a:srgbClr val="C0C0C0"/>
                  </a:outerShdw>
                </a:effectLst>
              </a:rPr>
              <a:t>Composite</a:t>
            </a:r>
            <a:r>
              <a:rPr lang="en-US" altLang="en-US" sz="2400" dirty="0" smtClean="0">
                <a:effectLst>
                  <a:outerShdw blurRad="38100" dist="38100" dir="2700000" algn="tl">
                    <a:srgbClr val="C0C0C0"/>
                  </a:outerShdw>
                </a:effectLst>
              </a:rPr>
              <a:t>: periodic </a:t>
            </a:r>
            <a:r>
              <a:rPr lang="en-US" altLang="en-US" sz="2400" dirty="0">
                <a:effectLst>
                  <a:outerShdw blurRad="38100" dist="38100" dir="2700000" algn="tl">
                    <a:srgbClr val="C0C0C0"/>
                  </a:outerShdw>
                </a:effectLst>
              </a:rPr>
              <a:t>analog signal is composed of multiple sine waves</a:t>
            </a:r>
            <a:r>
              <a:rPr lang="en-US" altLang="en-US" sz="2400" dirty="0" smtClean="0">
                <a:effectLst>
                  <a:outerShdw blurRad="38100" dist="38100" dir="2700000" algn="tl">
                    <a:srgbClr val="C0C0C0"/>
                  </a:outerShdw>
                </a:effectLst>
              </a:rPr>
              <a:t>.</a:t>
            </a:r>
          </a:p>
          <a:p>
            <a:pPr marL="82296" indent="0" algn="just">
              <a:buNone/>
            </a:pPr>
            <a:r>
              <a:rPr lang="en-US" altLang="en-US" sz="2800" u="sng" dirty="0" smtClean="0">
                <a:effectLst>
                  <a:outerShdw blurRad="38100" dist="38100" dir="2700000" algn="tl">
                    <a:srgbClr val="C0C0C0"/>
                  </a:outerShdw>
                </a:effectLst>
              </a:rPr>
              <a:t>Sign wave / Simple Periodic Signal:</a:t>
            </a:r>
            <a:endParaRPr lang="en-US" altLang="en-US" sz="2800" u="sng" dirty="0">
              <a:effectLst>
                <a:outerShdw blurRad="38100" dist="38100" dir="2700000" algn="tl">
                  <a:srgbClr val="C0C0C0"/>
                </a:outerShdw>
              </a:effectLst>
            </a:endParaRPr>
          </a:p>
          <a:p>
            <a:r>
              <a:rPr lang="en-US" sz="2400" dirty="0"/>
              <a:t>Each </a:t>
            </a:r>
            <a:r>
              <a:rPr lang="en-US" sz="2400" dirty="0" smtClean="0"/>
              <a:t>cycle consists </a:t>
            </a:r>
            <a:r>
              <a:rPr lang="en-US" sz="2400" dirty="0"/>
              <a:t>of a single arc above the time axis followed by a single arc below it</a:t>
            </a:r>
            <a:r>
              <a:rPr lang="en-US" sz="2400" dirty="0" smtClean="0"/>
              <a:t>.</a:t>
            </a:r>
          </a:p>
          <a:p>
            <a:r>
              <a:rPr lang="en-US" sz="2400" dirty="0" smtClean="0"/>
              <a:t>It can </a:t>
            </a:r>
            <a:r>
              <a:rPr lang="en-US" sz="2400" dirty="0"/>
              <a:t>be represented by three </a:t>
            </a:r>
            <a:r>
              <a:rPr lang="en-US" sz="2400" dirty="0" smtClean="0"/>
              <a:t>parameters: the </a:t>
            </a:r>
            <a:r>
              <a:rPr lang="en-US" sz="2400" i="1" dirty="0"/>
              <a:t>peak amplitude, </a:t>
            </a:r>
            <a:r>
              <a:rPr lang="en-US" sz="2400" dirty="0"/>
              <a:t>the </a:t>
            </a:r>
            <a:r>
              <a:rPr lang="en-US" sz="2400" i="1" dirty="0"/>
              <a:t>frequency</a:t>
            </a:r>
            <a:r>
              <a:rPr lang="en-US" sz="2400" i="1" dirty="0" smtClean="0"/>
              <a:t>, </a:t>
            </a:r>
            <a:r>
              <a:rPr lang="en-US" sz="2400" dirty="0" smtClean="0"/>
              <a:t>and </a:t>
            </a:r>
            <a:r>
              <a:rPr lang="en-US" sz="2400" dirty="0"/>
              <a:t>the </a:t>
            </a:r>
            <a:r>
              <a:rPr lang="en-US" sz="2400" i="1" dirty="0"/>
              <a:t>phase. </a:t>
            </a:r>
            <a:endParaRPr lang="en-US" sz="2400" i="1" dirty="0" smtClean="0"/>
          </a:p>
          <a:p>
            <a:endParaRPr lang="en-US" altLang="en-US" sz="2400" dirty="0">
              <a:effectLst>
                <a:outerShdw blurRad="38100" dist="38100" dir="2700000" algn="tl">
                  <a:srgbClr val="C0C0C0"/>
                </a:outerShdw>
              </a:effectLst>
            </a:endParaRPr>
          </a:p>
        </p:txBody>
      </p:sp>
      <p:pic>
        <p:nvPicPr>
          <p:cNvPr id="7" name="Picture 6"/>
          <p:cNvPicPr>
            <a:picLocks noChangeAspect="1"/>
          </p:cNvPicPr>
          <p:nvPr/>
        </p:nvPicPr>
        <p:blipFill>
          <a:blip r:embed="rId2"/>
          <a:stretch>
            <a:fillRect/>
          </a:stretch>
        </p:blipFill>
        <p:spPr>
          <a:xfrm>
            <a:off x="4335947" y="4175161"/>
            <a:ext cx="7561719" cy="2492542"/>
          </a:xfrm>
          <a:prstGeom prst="rect">
            <a:avLst/>
          </a:prstGeom>
        </p:spPr>
      </p:pic>
    </p:spTree>
    <p:extLst>
      <p:ext uri="{BB962C8B-B14F-4D97-AF65-F5344CB8AC3E}">
        <p14:creationId xmlns:p14="http://schemas.microsoft.com/office/powerpoint/2010/main" xmlns="" val="1056562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828801" y="1066800"/>
            <a:ext cx="8539163" cy="5456238"/>
          </a:xfrm>
        </p:spPr>
        <p:txBody>
          <a:bodyPr/>
          <a:lstStyle/>
          <a:p>
            <a:pPr marL="0" indent="0">
              <a:buNone/>
              <a:defRPr/>
            </a:pPr>
            <a:r>
              <a:rPr lang="nn-NO" sz="2400" u="sng" dirty="0">
                <a:latin typeface="Times New Roman" panose="02020603050405020304" pitchFamily="18" charset="0"/>
                <a:cs typeface="Times New Roman" panose="02020603050405020304" pitchFamily="18" charset="0"/>
              </a:rPr>
              <a:t>Signal Element Versus Data Element:</a:t>
            </a:r>
          </a:p>
          <a:p>
            <a:pPr eaLnBrk="1" hangingPunct="1">
              <a:defRPr/>
            </a:pPr>
            <a:r>
              <a:rPr lang="en-US" sz="2400" i="1" dirty="0">
                <a:latin typeface="Times New Roman" panose="02020603050405020304" pitchFamily="18" charset="0"/>
                <a:cs typeface="Times New Roman" panose="02020603050405020304" pitchFamily="18" charset="0"/>
              </a:rPr>
              <a:t>Data element</a:t>
            </a:r>
            <a:r>
              <a:rPr lang="en-US" sz="2400" dirty="0">
                <a:latin typeface="Times New Roman" panose="02020603050405020304" pitchFamily="18" charset="0"/>
                <a:cs typeface="Times New Roman" panose="02020603050405020304" pitchFamily="18" charset="0"/>
              </a:rPr>
              <a:t> is the smallest entity that can represent a piece of information (i.e. bit)</a:t>
            </a:r>
          </a:p>
          <a:p>
            <a:pPr eaLnBrk="1" hangingPunct="1">
              <a:defRPr/>
            </a:pPr>
            <a:r>
              <a:rPr lang="en-US" sz="2400" i="1" dirty="0">
                <a:latin typeface="Times New Roman" panose="02020603050405020304" pitchFamily="18" charset="0"/>
                <a:cs typeface="Times New Roman" panose="02020603050405020304" pitchFamily="18" charset="0"/>
              </a:rPr>
              <a:t>Signal element </a:t>
            </a:r>
            <a:r>
              <a:rPr lang="en-US" sz="2400" dirty="0">
                <a:latin typeface="Times New Roman" panose="02020603050405020304" pitchFamily="18" charset="0"/>
                <a:cs typeface="Times New Roman" panose="02020603050405020304" pitchFamily="18" charset="0"/>
              </a:rPr>
              <a:t>is the shortest unit (time-wise) of a digital signal</a:t>
            </a:r>
          </a:p>
          <a:p>
            <a:pPr eaLnBrk="1" hangingPunct="1">
              <a:defRPr/>
            </a:pPr>
            <a:r>
              <a:rPr lang="en-US" sz="2400" dirty="0">
                <a:latin typeface="Times New Roman" panose="02020603050405020304" pitchFamily="18" charset="0"/>
                <a:cs typeface="Times New Roman" panose="02020603050405020304" pitchFamily="18" charset="0"/>
              </a:rPr>
              <a:t>A ratio r is defined, which is the number of data elements carried by each signal element</a:t>
            </a:r>
          </a:p>
          <a:p>
            <a:pPr marL="0" indent="0">
              <a:buNone/>
              <a:defRPr/>
            </a:pPr>
            <a:r>
              <a:rPr lang="en-US" sz="2400" u="sng" dirty="0">
                <a:latin typeface="Times New Roman" panose="02020603050405020304" pitchFamily="18" charset="0"/>
                <a:cs typeface="Times New Roman" panose="02020603050405020304" pitchFamily="18" charset="0"/>
              </a:rPr>
              <a:t>Data Rate Versus Signal Rate:</a:t>
            </a:r>
          </a:p>
          <a:p>
            <a:pPr eaLnBrk="1" hangingPunct="1">
              <a:defRPr/>
            </a:pPr>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data rate </a:t>
            </a:r>
            <a:r>
              <a:rPr lang="en-US" sz="2400" dirty="0">
                <a:latin typeface="Times New Roman" panose="02020603050405020304" pitchFamily="18" charset="0"/>
                <a:cs typeface="Times New Roman" panose="02020603050405020304" pitchFamily="18" charset="0"/>
              </a:rPr>
              <a:t>defines the number of data elements (bits) sent in 1s. The unit is bits per second (bps).</a:t>
            </a:r>
          </a:p>
          <a:p>
            <a:pPr eaLnBrk="1" hangingPunct="1">
              <a:defRPr/>
            </a:pPr>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signal rate </a:t>
            </a:r>
            <a:r>
              <a:rPr lang="en-US" sz="2400" dirty="0">
                <a:latin typeface="Times New Roman" panose="02020603050405020304" pitchFamily="18" charset="0"/>
                <a:cs typeface="Times New Roman" panose="02020603050405020304" pitchFamily="18" charset="0"/>
              </a:rPr>
              <a:t>is the number of signal elements sent in 1s. The unit is the baud.</a:t>
            </a:r>
          </a:p>
          <a:p>
            <a:pPr eaLnBrk="1" hangingPunct="1">
              <a:defRPr/>
            </a:pPr>
            <a:r>
              <a:rPr lang="en-US" sz="2400" dirty="0">
                <a:latin typeface="Times New Roman" panose="02020603050405020304" pitchFamily="18" charset="0"/>
                <a:cs typeface="Times New Roman" panose="02020603050405020304" pitchFamily="18" charset="0"/>
              </a:rPr>
              <a:t>Signal rate is sometimes called </a:t>
            </a:r>
            <a:r>
              <a:rPr lang="en-US" sz="2400" i="1" dirty="0">
                <a:latin typeface="Times New Roman" panose="02020603050405020304" pitchFamily="18" charset="0"/>
                <a:cs typeface="Times New Roman" panose="02020603050405020304" pitchFamily="18" charset="0"/>
              </a:rPr>
              <a:t>pulse rate</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the modulation rate</a:t>
            </a:r>
            <a:r>
              <a:rPr lang="en-US" sz="2400" dirty="0">
                <a:latin typeface="Times New Roman" panose="02020603050405020304" pitchFamily="18" charset="0"/>
                <a:cs typeface="Times New Roman" panose="02020603050405020304" pitchFamily="18" charset="0"/>
              </a:rPr>
              <a:t>, or </a:t>
            </a:r>
            <a:r>
              <a:rPr lang="en-US" sz="2400" i="1" dirty="0">
                <a:latin typeface="Times New Roman" panose="02020603050405020304" pitchFamily="18" charset="0"/>
                <a:cs typeface="Times New Roman" panose="02020603050405020304" pitchFamily="18" charset="0"/>
              </a:rPr>
              <a:t>the baud rate</a:t>
            </a:r>
          </a:p>
        </p:txBody>
      </p:sp>
      <p:sp>
        <p:nvSpPr>
          <p:cNvPr id="1229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29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xmlns="" val="41544412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0"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1"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2"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3"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4"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5"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4346" name="Line 9"/>
          <p:cNvSpPr>
            <a:spLocks noChangeShapeType="1"/>
          </p:cNvSpPr>
          <p:nvPr/>
        </p:nvSpPr>
        <p:spPr bwMode="auto">
          <a:xfrm>
            <a:off x="2273300" y="2079625"/>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4347" name="Rectangle 11"/>
          <p:cNvSpPr>
            <a:spLocks noChangeArrowheads="1"/>
          </p:cNvSpPr>
          <p:nvPr/>
        </p:nvSpPr>
        <p:spPr bwMode="auto">
          <a:xfrm>
            <a:off x="2311400" y="2133601"/>
            <a:ext cx="8077200" cy="4524375"/>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a:latin typeface="Arial" panose="020B0604020202020204" pitchFamily="34" charset="0"/>
              </a:rPr>
              <a:t>Relationship between data rate and signal rate:</a:t>
            </a:r>
          </a:p>
          <a:p>
            <a:pPr algn="ctr"/>
            <a:endParaRPr lang="en-US" altLang="en-US" sz="3200" b="1" baseline="0">
              <a:latin typeface="Arial" panose="020B0604020202020204" pitchFamily="34" charset="0"/>
            </a:endParaRPr>
          </a:p>
          <a:p>
            <a:pPr algn="ctr"/>
            <a:endParaRPr lang="en-US" altLang="en-US" sz="3200" b="1" baseline="0">
              <a:latin typeface="Arial" panose="020B0604020202020204" pitchFamily="34" charset="0"/>
            </a:endParaRPr>
          </a:p>
          <a:p>
            <a:r>
              <a:rPr lang="en-US" altLang="en-US" sz="3200" i="1" baseline="0"/>
              <a:t>N </a:t>
            </a:r>
            <a:r>
              <a:rPr lang="en-US" altLang="en-US" sz="3200" baseline="0"/>
              <a:t>is the data rate (bps)</a:t>
            </a:r>
          </a:p>
          <a:p>
            <a:r>
              <a:rPr lang="en-US" altLang="en-US" sz="3200" baseline="0"/>
              <a:t>c is the case factor, which varies for each case; S is the number of signal elements;</a:t>
            </a:r>
          </a:p>
          <a:p>
            <a:r>
              <a:rPr lang="en-US" altLang="en-US" sz="3200" i="1" baseline="0"/>
              <a:t>r </a:t>
            </a:r>
            <a:r>
              <a:rPr lang="en-US" altLang="en-US" sz="3200" baseline="0"/>
              <a:t>is the previously defined factor</a:t>
            </a:r>
            <a:endParaRPr lang="en-US" altLang="en-US" sz="3200" b="1" baseline="0">
              <a:latin typeface="Arial" panose="020B0604020202020204" pitchFamily="34" charset="0"/>
            </a:endParaRPr>
          </a:p>
          <a:p>
            <a:pPr algn="ctr"/>
            <a:endParaRPr lang="en-US" altLang="en-US" sz="3200" b="1" baseline="0">
              <a:latin typeface="Arial" panose="020B0604020202020204" pitchFamily="34" charset="0"/>
            </a:endParaRPr>
          </a:p>
        </p:txBody>
      </p:sp>
      <p:grpSp>
        <p:nvGrpSpPr>
          <p:cNvPr id="14348" name="Group 12"/>
          <p:cNvGrpSpPr>
            <a:grpSpLocks/>
          </p:cNvGrpSpPr>
          <p:nvPr/>
        </p:nvGrpSpPr>
        <p:grpSpPr bwMode="auto">
          <a:xfrm>
            <a:off x="2273300" y="1393825"/>
            <a:ext cx="1143000" cy="566738"/>
            <a:chOff x="1200" y="1248"/>
            <a:chExt cx="720" cy="357"/>
          </a:xfrm>
        </p:grpSpPr>
        <p:pic>
          <p:nvPicPr>
            <p:cNvPr id="14351"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5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Note</a:t>
              </a:r>
              <a:endParaRPr lang="en-US" altLang="en-US"/>
            </a:p>
          </p:txBody>
        </p:sp>
      </p:grpSp>
      <p:pic>
        <p:nvPicPr>
          <p:cNvPr id="14349" name="Picture 11"/>
          <p:cNvPicPr>
            <a:picLocks noChangeAspect="1" noChangeArrowheads="1"/>
          </p:cNvPicPr>
          <p:nvPr/>
        </p:nvPicPr>
        <p:blipFill>
          <a:blip r:embed="rId4">
            <a:extLst>
              <a:ext uri="{28A0092B-C50C-407E-A947-70E740481C1C}">
                <a14:useLocalDpi xmlns:a14="http://schemas.microsoft.com/office/drawing/2010/main" xmlns="" val="0"/>
              </a:ext>
            </a:extLst>
          </a:blip>
          <a:srcRect l="2" r="73816"/>
          <a:stretch>
            <a:fillRect/>
          </a:stretch>
        </p:blipFill>
        <p:spPr bwMode="auto">
          <a:xfrm>
            <a:off x="5214939" y="3289301"/>
            <a:ext cx="2270125" cy="7397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50" name="Line 9"/>
          <p:cNvSpPr>
            <a:spLocks noChangeShapeType="1"/>
          </p:cNvSpPr>
          <p:nvPr/>
        </p:nvSpPr>
        <p:spPr bwMode="auto">
          <a:xfrm>
            <a:off x="2273300" y="67183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xmlns="" val="5991351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44"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45" name="Text Box 4"/>
          <p:cNvSpPr txBox="1">
            <a:spLocks noChangeArrowheads="1"/>
          </p:cNvSpPr>
          <p:nvPr/>
        </p:nvSpPr>
        <p:spPr bwMode="auto">
          <a:xfrm>
            <a:off x="1828801" y="381000"/>
            <a:ext cx="5330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4.2  </a:t>
            </a:r>
            <a:r>
              <a:rPr lang="en-US" altLang="en-US" b="1" i="1" baseline="0"/>
              <a:t>Signal element versus data element</a:t>
            </a:r>
          </a:p>
        </p:txBody>
      </p:sp>
      <p:sp>
        <p:nvSpPr>
          <p:cNvPr id="10246"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24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71801" y="1295401"/>
            <a:ext cx="6105525" cy="4887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216305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88"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89"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90"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91"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92"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93"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6394" name="Rectangle 9"/>
          <p:cNvSpPr>
            <a:spLocks noChangeArrowheads="1"/>
          </p:cNvSpPr>
          <p:nvPr/>
        </p:nvSpPr>
        <p:spPr bwMode="auto">
          <a:xfrm>
            <a:off x="1752600" y="1143001"/>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 signal is carrying data in which one data element is encoded as one signal element ( r = 1). If the bit rate is 100 kbps, what is the average value of the baud rate if c is between 0 and 1?</a:t>
            </a:r>
          </a:p>
        </p:txBody>
      </p:sp>
      <p:sp>
        <p:nvSpPr>
          <p:cNvPr id="16395" name="Rectangle 10"/>
          <p:cNvSpPr>
            <a:spLocks noChangeArrowheads="1"/>
          </p:cNvSpPr>
          <p:nvPr/>
        </p:nvSpPr>
        <p:spPr bwMode="auto">
          <a:xfrm>
            <a:off x="1752600" y="3182939"/>
            <a:ext cx="8686800" cy="137318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We assume that the average value of c is 1/2 . The baud rate is then</a:t>
            </a:r>
          </a:p>
        </p:txBody>
      </p:sp>
      <p:pic>
        <p:nvPicPr>
          <p:cNvPr id="16396" name="Picture 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89250" y="4800601"/>
            <a:ext cx="6635750" cy="7397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97" name="Text Box 12"/>
          <p:cNvSpPr txBox="1">
            <a:spLocks noChangeArrowheads="1"/>
          </p:cNvSpPr>
          <p:nvPr/>
        </p:nvSpPr>
        <p:spPr bwMode="auto">
          <a:xfrm>
            <a:off x="2667001" y="0"/>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4.1</a:t>
            </a:r>
          </a:p>
        </p:txBody>
      </p:sp>
    </p:spTree>
    <p:extLst>
      <p:ext uri="{BB962C8B-B14F-4D97-AF65-F5344CB8AC3E}">
        <p14:creationId xmlns:p14="http://schemas.microsoft.com/office/powerpoint/2010/main" xmlns="" val="465524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3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3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3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3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4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4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8442"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443"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444" name="Rectangle 11"/>
          <p:cNvSpPr>
            <a:spLocks noChangeArrowheads="1"/>
          </p:cNvSpPr>
          <p:nvPr/>
        </p:nvSpPr>
        <p:spPr bwMode="auto">
          <a:xfrm>
            <a:off x="2019300" y="2759075"/>
            <a:ext cx="8077200" cy="156966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a:latin typeface="Arial" panose="020B0604020202020204" pitchFamily="34" charset="0"/>
              </a:rPr>
              <a:t>Although the actual bandwidth of a digital signal is infinite, the effective bandwidth is finite.</a:t>
            </a:r>
          </a:p>
        </p:txBody>
      </p:sp>
      <p:grpSp>
        <p:nvGrpSpPr>
          <p:cNvPr id="18445" name="Group 12"/>
          <p:cNvGrpSpPr>
            <a:grpSpLocks/>
          </p:cNvGrpSpPr>
          <p:nvPr/>
        </p:nvGrpSpPr>
        <p:grpSpPr bwMode="auto">
          <a:xfrm>
            <a:off x="1981200" y="1981200"/>
            <a:ext cx="1143000" cy="566738"/>
            <a:chOff x="1200" y="1248"/>
            <a:chExt cx="720" cy="357"/>
          </a:xfrm>
        </p:grpSpPr>
        <p:pic>
          <p:nvPicPr>
            <p:cNvPr id="18446"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447"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Note</a:t>
              </a:r>
              <a:endParaRPr lang="en-US" altLang="en-US"/>
            </a:p>
          </p:txBody>
        </p:sp>
      </p:grpSp>
    </p:spTree>
    <p:extLst>
      <p:ext uri="{BB962C8B-B14F-4D97-AF65-F5344CB8AC3E}">
        <p14:creationId xmlns:p14="http://schemas.microsoft.com/office/powerpoint/2010/main" xmlns="" val="36596621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8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8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8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8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8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8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0490" name="Rectangle 9"/>
          <p:cNvSpPr>
            <a:spLocks noChangeArrowheads="1"/>
          </p:cNvSpPr>
          <p:nvPr/>
        </p:nvSpPr>
        <p:spPr bwMode="auto">
          <a:xfrm>
            <a:off x="1752600" y="1066800"/>
            <a:ext cx="86868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The maximum data rate of a channel (see Chapter 3) is N</a:t>
            </a:r>
            <a:r>
              <a:rPr lang="en-US" altLang="en-US" sz="2800" b="1" i="1"/>
              <a:t>max</a:t>
            </a:r>
            <a:r>
              <a:rPr lang="en-US" altLang="en-US" sz="2800" b="1" i="1" baseline="0"/>
              <a:t> = 2 × B × log</a:t>
            </a:r>
            <a:r>
              <a:rPr lang="en-US" altLang="en-US" sz="2800" b="1" i="1" baseline="-25000"/>
              <a:t>2</a:t>
            </a:r>
            <a:r>
              <a:rPr lang="en-US" altLang="en-US" sz="2800" b="1" i="1" baseline="0"/>
              <a:t> L (defined by the Nyquist formula). Does this agree with the previous formula for N</a:t>
            </a:r>
            <a:r>
              <a:rPr lang="en-US" altLang="en-US" sz="2800" b="1" i="1" baseline="-25000"/>
              <a:t>max</a:t>
            </a:r>
            <a:r>
              <a:rPr lang="en-US" altLang="en-US" sz="2800" b="1" i="1" baseline="0"/>
              <a:t>?</a:t>
            </a:r>
          </a:p>
        </p:txBody>
      </p:sp>
      <p:sp>
        <p:nvSpPr>
          <p:cNvPr id="20491" name="Rectangle 10"/>
          <p:cNvSpPr>
            <a:spLocks noChangeArrowheads="1"/>
          </p:cNvSpPr>
          <p:nvPr/>
        </p:nvSpPr>
        <p:spPr bwMode="auto">
          <a:xfrm>
            <a:off x="1752600" y="2895601"/>
            <a:ext cx="8686800" cy="18002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A signal with L levels actually can carry log</a:t>
            </a:r>
            <a:r>
              <a:rPr lang="en-US" altLang="en-US" sz="2800" b="1" i="1" baseline="-16000">
                <a:latin typeface="Times" panose="02020603050405020304" pitchFamily="18" charset="0"/>
              </a:rPr>
              <a:t>2</a:t>
            </a:r>
            <a:r>
              <a:rPr lang="en-US" altLang="en-US" sz="2800" b="1" i="1" baseline="0">
                <a:latin typeface="Times" panose="02020603050405020304" pitchFamily="18" charset="0"/>
              </a:rPr>
              <a:t>L bits per level. If each level corresponds to one signal element and we assume the average case (c = 1/2), then we have</a:t>
            </a:r>
          </a:p>
        </p:txBody>
      </p:sp>
      <p:pic>
        <p:nvPicPr>
          <p:cNvPr id="20492" name="Picture 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65550" y="5202238"/>
            <a:ext cx="4387850" cy="66516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493" name="Text Box 12"/>
          <p:cNvSpPr txBox="1">
            <a:spLocks noChangeArrowheads="1"/>
          </p:cNvSpPr>
          <p:nvPr/>
        </p:nvSpPr>
        <p:spPr bwMode="auto">
          <a:xfrm>
            <a:off x="2667001" y="0"/>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4.2</a:t>
            </a:r>
          </a:p>
        </p:txBody>
      </p:sp>
    </p:spTree>
    <p:extLst>
      <p:ext uri="{BB962C8B-B14F-4D97-AF65-F5344CB8AC3E}">
        <p14:creationId xmlns:p14="http://schemas.microsoft.com/office/powerpoint/2010/main" xmlns="" val="25662734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bwMode="auto">
          <a:xfrm>
            <a:off x="1676400" y="276226"/>
            <a:ext cx="7886700" cy="132556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mtClean="0"/>
              <a:t>Factors</a:t>
            </a:r>
          </a:p>
        </p:txBody>
      </p:sp>
      <p:sp>
        <p:nvSpPr>
          <p:cNvPr id="22531" name="Content Placeholder 5"/>
          <p:cNvSpPr>
            <a:spLocks noGrp="1"/>
          </p:cNvSpPr>
          <p:nvPr>
            <p:ph idx="1"/>
          </p:nvPr>
        </p:nvSpPr>
        <p:spPr bwMode="auto">
          <a:xfrm>
            <a:off x="1676400" y="1404938"/>
            <a:ext cx="8610600" cy="51927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457200" indent="-457200" algn="just">
              <a:buSzPct val="100000"/>
              <a:buFont typeface="Tahoma" panose="020B0604030504040204" pitchFamily="34" charset="0"/>
              <a:buAutoNum type="arabicPeriod"/>
            </a:pPr>
            <a:r>
              <a:rPr lang="nn-NO" altLang="en-US" sz="2400" dirty="0">
                <a:latin typeface="Times New Roman" panose="02020603050405020304" pitchFamily="18" charset="0"/>
                <a:cs typeface="Times New Roman" panose="02020603050405020304" pitchFamily="18" charset="0"/>
              </a:rPr>
              <a:t>Baseline Wandering	</a:t>
            </a:r>
          </a:p>
          <a:p>
            <a:pPr marL="400050" lvl="1" indent="0" algn="just">
              <a:buSzPct val="100000"/>
              <a:buNone/>
            </a:pPr>
            <a:r>
              <a:rPr lang="nn-NO" altLang="en-US" sz="2000" dirty="0">
                <a:latin typeface="Times New Roman" panose="02020603050405020304" pitchFamily="18" charset="0"/>
                <a:cs typeface="Times New Roman" panose="02020603050405020304" pitchFamily="18" charset="0"/>
              </a:rPr>
              <a:t>	A</a:t>
            </a:r>
            <a:r>
              <a:rPr lang="en-US" altLang="en-US" sz="2000" dirty="0">
                <a:latin typeface="Times New Roman" panose="02020603050405020304" pitchFamily="18" charset="0"/>
                <a:cs typeface="Times New Roman" panose="02020603050405020304" pitchFamily="18" charset="0"/>
              </a:rPr>
              <a:t> running average of the received signal power calculated by receiver is called the </a:t>
            </a:r>
            <a:r>
              <a:rPr lang="en-US" altLang="en-US" sz="2000" i="1" dirty="0">
                <a:latin typeface="Times New Roman" panose="02020603050405020304" pitchFamily="18" charset="0"/>
                <a:cs typeface="Times New Roman" panose="02020603050405020304" pitchFamily="18" charset="0"/>
              </a:rPr>
              <a:t>baseline. </a:t>
            </a:r>
            <a:r>
              <a:rPr lang="en-US" altLang="en-US" sz="2000" dirty="0">
                <a:latin typeface="Times New Roman" panose="02020603050405020304" pitchFamily="18" charset="0"/>
                <a:cs typeface="Times New Roman" panose="02020603050405020304" pitchFamily="18" charset="0"/>
              </a:rPr>
              <a:t>A long string of 0s or 1s can cause a drift in the baseline which is called</a:t>
            </a:r>
            <a:r>
              <a:rPr lang="en-US" altLang="en-US" sz="2000" i="1" dirty="0">
                <a:latin typeface="Times New Roman" panose="02020603050405020304" pitchFamily="18" charset="0"/>
                <a:cs typeface="Times New Roman" panose="02020603050405020304" pitchFamily="18" charset="0"/>
              </a:rPr>
              <a:t> baseline wandering</a:t>
            </a:r>
          </a:p>
          <a:p>
            <a:pPr marL="457200" indent="-457200" algn="just">
              <a:buSzPct val="100000"/>
              <a:buFont typeface="Tahoma" panose="020B0604030504040204" pitchFamily="34" charset="0"/>
              <a:buAutoNum type="arabicPeriod"/>
            </a:pPr>
            <a:r>
              <a:rPr lang="nn-NO" altLang="en-US" sz="2400" dirty="0">
                <a:latin typeface="Times New Roman" panose="02020603050405020304" pitchFamily="18" charset="0"/>
                <a:cs typeface="Times New Roman" panose="02020603050405020304" pitchFamily="18" charset="0"/>
              </a:rPr>
              <a:t>DC Components</a:t>
            </a:r>
          </a:p>
          <a:p>
            <a:pPr marL="400050" lvl="1" indent="0" algn="just">
              <a:buSzPct val="100000"/>
              <a:buNone/>
            </a:pPr>
            <a:r>
              <a:rPr lang="nn-NO"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When the voltage level in a digital signal is constant for a while, the spectrum creates very low frequencies. Those frequencies around zero are called </a:t>
            </a:r>
            <a:r>
              <a:rPr lang="en-US" altLang="en-US" sz="2000" i="1" dirty="0">
                <a:latin typeface="Times New Roman" panose="02020603050405020304" pitchFamily="18" charset="0"/>
                <a:cs typeface="Times New Roman" panose="02020603050405020304" pitchFamily="18" charset="0"/>
              </a:rPr>
              <a:t>DC (Direct-current) Components</a:t>
            </a:r>
          </a:p>
          <a:p>
            <a:pPr marL="457200" indent="-457200" algn="just">
              <a:buSzPct val="100000"/>
              <a:buFont typeface="Tahoma" panose="020B0604030504040204" pitchFamily="34" charset="0"/>
              <a:buAutoNum type="arabicPeriod"/>
            </a:pPr>
            <a:r>
              <a:rPr lang="nn-NO" altLang="en-US" sz="2400" dirty="0">
                <a:latin typeface="Times New Roman" panose="02020603050405020304" pitchFamily="18" charset="0"/>
                <a:cs typeface="Times New Roman" panose="02020603050405020304" pitchFamily="18" charset="0"/>
              </a:rPr>
              <a:t>Self-sychronization</a:t>
            </a:r>
          </a:p>
          <a:p>
            <a:pPr marL="400050" lvl="1" indent="0" algn="just">
              <a:buSzPct val="100000"/>
              <a:buNone/>
            </a:pPr>
            <a:r>
              <a:rPr lang="nn-NO"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A self-synchronizing digital signal includes timing information in the data being transmitted.</a:t>
            </a:r>
          </a:p>
        </p:txBody>
      </p:sp>
      <p:sp>
        <p:nvSpPr>
          <p:cNvPr id="22533"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2534"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xmlns="" val="32489449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458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4581" name="Text Box 4"/>
          <p:cNvSpPr txBox="1">
            <a:spLocks noChangeArrowheads="1"/>
          </p:cNvSpPr>
          <p:nvPr/>
        </p:nvSpPr>
        <p:spPr bwMode="auto">
          <a:xfrm>
            <a:off x="1828801" y="762000"/>
            <a:ext cx="50784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4.3  </a:t>
            </a:r>
            <a:r>
              <a:rPr lang="en-US" altLang="en-US" b="1" i="1" baseline="0"/>
              <a:t>Effect of lack of synchronization</a:t>
            </a:r>
          </a:p>
        </p:txBody>
      </p:sp>
      <p:sp>
        <p:nvSpPr>
          <p:cNvPr id="2458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458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92388" y="1600201"/>
            <a:ext cx="6627812" cy="427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790049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28"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29"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30"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31"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32"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33"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26634" name="Rectangle 9"/>
          <p:cNvSpPr>
            <a:spLocks noChangeArrowheads="1"/>
          </p:cNvSpPr>
          <p:nvPr/>
        </p:nvSpPr>
        <p:spPr bwMode="auto">
          <a:xfrm>
            <a:off x="1752600" y="914401"/>
            <a:ext cx="86868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In a digital transmission, the receiver clock is 0.1 percent faster than the sender clock. How many extra bits per second does the receiver receive if the data rate is </a:t>
            </a:r>
            <a:br>
              <a:rPr lang="en-US" altLang="en-US" sz="2800" b="1" i="1" baseline="0"/>
            </a:br>
            <a:r>
              <a:rPr lang="en-US" altLang="en-US" sz="2800" b="1" i="1" baseline="0"/>
              <a:t>1 kbps? How many if the data rate is 1 Mbps?</a:t>
            </a:r>
          </a:p>
        </p:txBody>
      </p:sp>
      <p:sp>
        <p:nvSpPr>
          <p:cNvPr id="26635" name="Rectangle 10"/>
          <p:cNvSpPr>
            <a:spLocks noChangeArrowheads="1"/>
          </p:cNvSpPr>
          <p:nvPr/>
        </p:nvSpPr>
        <p:spPr bwMode="auto">
          <a:xfrm>
            <a:off x="1752600" y="2743200"/>
            <a:ext cx="8686800" cy="1373188"/>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At 1 kbps, the receiver receives 1001 bps instead of 1000 bps.</a:t>
            </a:r>
          </a:p>
        </p:txBody>
      </p:sp>
      <p:sp>
        <p:nvSpPr>
          <p:cNvPr id="26636" name="Text Box 11"/>
          <p:cNvSpPr txBox="1">
            <a:spLocks noChangeArrowheads="1"/>
          </p:cNvSpPr>
          <p:nvPr/>
        </p:nvSpPr>
        <p:spPr bwMode="auto">
          <a:xfrm>
            <a:off x="2667001" y="0"/>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4.3</a:t>
            </a:r>
          </a:p>
        </p:txBody>
      </p:sp>
      <p:pic>
        <p:nvPicPr>
          <p:cNvPr id="26637"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24164" y="4083051"/>
            <a:ext cx="6542087" cy="34131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638" name="Rectangle 14"/>
          <p:cNvSpPr>
            <a:spLocks noChangeArrowheads="1"/>
          </p:cNvSpPr>
          <p:nvPr/>
        </p:nvSpPr>
        <p:spPr bwMode="auto">
          <a:xfrm>
            <a:off x="1828800" y="4692650"/>
            <a:ext cx="8686800" cy="94615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At 1 Mbps, the receiver receives 1,001,000 bps instead of 1,000,000 bps.</a:t>
            </a:r>
          </a:p>
        </p:txBody>
      </p:sp>
      <p:pic>
        <p:nvPicPr>
          <p:cNvPr id="26639" name="Picture 1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03439" y="5865814"/>
            <a:ext cx="7983537" cy="30638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075714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5"/>
          <p:cNvSpPr>
            <a:spLocks noGrp="1"/>
          </p:cNvSpPr>
          <p:nvPr>
            <p:ph idx="1"/>
          </p:nvPr>
        </p:nvSpPr>
        <p:spPr bwMode="auto">
          <a:xfrm>
            <a:off x="1789114" y="1125538"/>
            <a:ext cx="8537575" cy="5257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457200" indent="-457200" algn="just">
              <a:buSzPct val="100000"/>
              <a:buFont typeface="Tahoma" panose="020B0604030504040204" pitchFamily="34" charset="0"/>
              <a:buAutoNum type="arabicPeriod" startAt="4"/>
            </a:pPr>
            <a:r>
              <a:rPr lang="en-US" altLang="en-US" sz="2800" dirty="0">
                <a:latin typeface="Times New Roman" panose="02020603050405020304" pitchFamily="18" charset="0"/>
                <a:cs typeface="Times New Roman" panose="02020603050405020304" pitchFamily="18" charset="0"/>
              </a:rPr>
              <a:t>Built-in Error Detection</a:t>
            </a:r>
          </a:p>
          <a:p>
            <a:pPr marL="400050" lvl="1" indent="0" algn="just">
              <a:buSzPct val="100000"/>
              <a:buNone/>
            </a:pPr>
            <a:r>
              <a:rPr lang="en-US" altLang="en-US" sz="2400" dirty="0">
                <a:latin typeface="Times New Roman" panose="02020603050405020304" pitchFamily="18" charset="0"/>
                <a:cs typeface="Times New Roman" panose="02020603050405020304" pitchFamily="18" charset="0"/>
              </a:rPr>
              <a:t> 	It is desirable to have a built-in error-detecting capability in the generated code to detect some of or all the errors that occurred during transmission.</a:t>
            </a:r>
          </a:p>
          <a:p>
            <a:pPr marL="457200" indent="-457200" algn="just">
              <a:buSzPct val="100000"/>
              <a:buFont typeface="Tahoma" panose="020B0604030504040204" pitchFamily="34" charset="0"/>
              <a:buAutoNum type="arabicPeriod" startAt="4"/>
            </a:pPr>
            <a:r>
              <a:rPr lang="en-US" altLang="en-US" sz="2800" dirty="0">
                <a:latin typeface="Times New Roman" panose="02020603050405020304" pitchFamily="18" charset="0"/>
                <a:cs typeface="Times New Roman" panose="02020603050405020304" pitchFamily="18" charset="0"/>
              </a:rPr>
              <a:t>Immunity to Noise and Interference</a:t>
            </a:r>
          </a:p>
          <a:p>
            <a:pPr marL="400050" lvl="1" indent="0" algn="just">
              <a:buSzPct val="100000"/>
              <a:buNone/>
            </a:pPr>
            <a:r>
              <a:rPr lang="en-US" altLang="en-US" sz="2400" dirty="0">
                <a:latin typeface="Times New Roman" panose="02020603050405020304" pitchFamily="18" charset="0"/>
                <a:cs typeface="Times New Roman" panose="02020603050405020304" pitchFamily="18" charset="0"/>
              </a:rPr>
              <a:t> 	It is a another desirable code characteristic. Some encoding schemes have this capability.</a:t>
            </a:r>
          </a:p>
          <a:p>
            <a:pPr marL="457200" indent="-457200" algn="just">
              <a:buSzPct val="100000"/>
              <a:buFont typeface="Tahoma" panose="020B0604030504040204" pitchFamily="34" charset="0"/>
              <a:buAutoNum type="arabicPeriod" startAt="4"/>
            </a:pPr>
            <a:r>
              <a:rPr lang="en-US" altLang="en-US" sz="2800" dirty="0">
                <a:latin typeface="Times New Roman" panose="02020603050405020304" pitchFamily="18" charset="0"/>
                <a:cs typeface="Times New Roman" panose="02020603050405020304" pitchFamily="18" charset="0"/>
              </a:rPr>
              <a:t>Complexity</a:t>
            </a:r>
          </a:p>
          <a:p>
            <a:pPr marL="400050" lvl="1" indent="0" algn="just">
              <a:buSzPct val="100000"/>
              <a:buNone/>
            </a:pPr>
            <a:r>
              <a:rPr lang="en-US" altLang="en-US" sz="2400" dirty="0">
                <a:latin typeface="Times New Roman" panose="02020603050405020304" pitchFamily="18" charset="0"/>
                <a:cs typeface="Times New Roman" panose="02020603050405020304" pitchFamily="18" charset="0"/>
              </a:rPr>
              <a:t>	A complex scheme is more costly to implement than a simple one. For example, a scheme that uses four signal levels is more difficult to interpret than one that uses only two levels.</a:t>
            </a:r>
          </a:p>
        </p:txBody>
      </p:sp>
      <p:sp>
        <p:nvSpPr>
          <p:cNvPr id="2867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867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8678" name="Title 1"/>
          <p:cNvSpPr>
            <a:spLocks noGrp="1"/>
          </p:cNvSpPr>
          <p:nvPr>
            <p:ph type="title"/>
          </p:nvPr>
        </p:nvSpPr>
        <p:spPr bwMode="auto">
          <a:xfrm>
            <a:off x="1789113" y="287338"/>
            <a:ext cx="7886700" cy="132556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smtClean="0"/>
              <a:t>Factors</a:t>
            </a:r>
          </a:p>
        </p:txBody>
      </p:sp>
    </p:spTree>
    <p:extLst>
      <p:ext uri="{BB962C8B-B14F-4D97-AF65-F5344CB8AC3E}">
        <p14:creationId xmlns:p14="http://schemas.microsoft.com/office/powerpoint/2010/main" xmlns="" val="32057238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514899" y="355644"/>
            <a:ext cx="10385180" cy="6341370"/>
          </a:xfrm>
        </p:spPr>
        <p:txBody>
          <a:bodyPr>
            <a:normAutofit lnSpcReduction="10000"/>
          </a:bodyPr>
          <a:lstStyle/>
          <a:p>
            <a:r>
              <a:rPr lang="en-US" u="sng" dirty="0" smtClean="0"/>
              <a:t>Peak amplitude</a:t>
            </a:r>
            <a:r>
              <a:rPr lang="en-US" dirty="0" smtClean="0"/>
              <a:t>: </a:t>
            </a:r>
          </a:p>
          <a:p>
            <a:pPr lvl="1"/>
            <a:r>
              <a:rPr lang="en-US" dirty="0" smtClean="0"/>
              <a:t>It </a:t>
            </a:r>
            <a:r>
              <a:rPr lang="en-US" dirty="0"/>
              <a:t>is the absolute value of its highest intensity, </a:t>
            </a:r>
            <a:r>
              <a:rPr lang="en-US" dirty="0" smtClean="0"/>
              <a:t>proportional to </a:t>
            </a:r>
            <a:r>
              <a:rPr lang="en-US" dirty="0"/>
              <a:t>the energy it carries. </a:t>
            </a:r>
            <a:endParaRPr lang="en-US" dirty="0" smtClean="0"/>
          </a:p>
          <a:p>
            <a:pPr lvl="1"/>
            <a:r>
              <a:rPr lang="en-US" dirty="0" smtClean="0"/>
              <a:t>It is normally measured in </a:t>
            </a:r>
            <a:r>
              <a:rPr lang="en-US" i="1" dirty="0"/>
              <a:t>volts</a:t>
            </a:r>
            <a:r>
              <a:rPr lang="en-US" i="1" dirty="0" smtClean="0"/>
              <a:t>.</a:t>
            </a:r>
          </a:p>
          <a:p>
            <a:r>
              <a:rPr lang="en-US" u="sng" dirty="0" smtClean="0"/>
              <a:t>Period (T) &amp; Frequency(f)</a:t>
            </a:r>
            <a:r>
              <a:rPr lang="en-US" dirty="0" smtClean="0"/>
              <a:t>:</a:t>
            </a:r>
          </a:p>
          <a:p>
            <a:pPr lvl="1"/>
            <a:r>
              <a:rPr lang="en-US" u="sng" dirty="0" smtClean="0"/>
              <a:t>Period</a:t>
            </a:r>
            <a:r>
              <a:rPr lang="en-US" dirty="0" smtClean="0"/>
              <a:t>: the </a:t>
            </a:r>
            <a:r>
              <a:rPr lang="en-US" dirty="0"/>
              <a:t>amount of </a:t>
            </a:r>
            <a:r>
              <a:rPr lang="en-US" dirty="0" smtClean="0"/>
              <a:t>time (in seconds) a </a:t>
            </a:r>
            <a:r>
              <a:rPr lang="en-US" dirty="0"/>
              <a:t>signal needs to complete </a:t>
            </a:r>
            <a:r>
              <a:rPr lang="en-US" dirty="0" smtClean="0"/>
              <a:t>1 cycle</a:t>
            </a:r>
          </a:p>
          <a:p>
            <a:pPr lvl="1"/>
            <a:r>
              <a:rPr lang="en-US" u="sng" dirty="0"/>
              <a:t>Cycle</a:t>
            </a:r>
            <a:r>
              <a:rPr lang="en-US" dirty="0"/>
              <a:t>: The completion of one full pattern</a:t>
            </a:r>
          </a:p>
          <a:p>
            <a:pPr lvl="1"/>
            <a:r>
              <a:rPr lang="en-US" u="sng" dirty="0" smtClean="0"/>
              <a:t>Frequency</a:t>
            </a:r>
            <a:r>
              <a:rPr lang="en-US" dirty="0" smtClean="0"/>
              <a:t>: the </a:t>
            </a:r>
            <a:r>
              <a:rPr lang="en-US" dirty="0"/>
              <a:t>number of periods in I </a:t>
            </a:r>
            <a:r>
              <a:rPr lang="en-US" dirty="0" smtClean="0"/>
              <a:t>s</a:t>
            </a:r>
          </a:p>
          <a:p>
            <a:pPr lvl="1"/>
            <a:r>
              <a:rPr lang="en-US" dirty="0"/>
              <a:t>Frequency and period are the inverse of each other</a:t>
            </a:r>
            <a:endParaRPr lang="en-US" dirty="0" smtClean="0"/>
          </a:p>
          <a:p>
            <a:r>
              <a:rPr lang="en-US" u="sng" dirty="0" smtClean="0"/>
              <a:t>Phase</a:t>
            </a:r>
            <a:r>
              <a:rPr lang="en-US" dirty="0" smtClean="0"/>
              <a:t>:</a:t>
            </a:r>
          </a:p>
          <a:p>
            <a:pPr lvl="1"/>
            <a:r>
              <a:rPr lang="en-US" dirty="0" smtClean="0"/>
              <a:t>It describes </a:t>
            </a:r>
            <a:r>
              <a:rPr lang="en-US" dirty="0"/>
              <a:t>the position of the waveform relative to time </a:t>
            </a:r>
            <a:r>
              <a:rPr lang="en-US" dirty="0" smtClean="0"/>
              <a:t>0</a:t>
            </a:r>
          </a:p>
          <a:p>
            <a:pPr lvl="1"/>
            <a:r>
              <a:rPr lang="en-US" dirty="0"/>
              <a:t>Phase is measured in degrees or </a:t>
            </a:r>
            <a:r>
              <a:rPr lang="en-US" dirty="0" smtClean="0"/>
              <a:t>radians</a:t>
            </a:r>
            <a:endParaRPr lang="en-US" dirty="0"/>
          </a:p>
        </p:txBody>
      </p:sp>
      <p:pic>
        <p:nvPicPr>
          <p:cNvPr id="9" name="Picture 1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10788" y="3442617"/>
            <a:ext cx="3375025" cy="666750"/>
          </a:xfrm>
          <a:prstGeom prst="rect">
            <a:avLst/>
          </a:prstGeom>
          <a:solidFill>
            <a:srgbClr val="3366FF"/>
          </a:solidFill>
          <a:ln w="28575">
            <a:solidFill>
              <a:srgbClr val="3366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642107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072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0725" name="Text Box 4"/>
          <p:cNvSpPr txBox="1">
            <a:spLocks noChangeArrowheads="1"/>
          </p:cNvSpPr>
          <p:nvPr/>
        </p:nvSpPr>
        <p:spPr bwMode="auto">
          <a:xfrm>
            <a:off x="3902300" y="5524500"/>
            <a:ext cx="3840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4.4  </a:t>
            </a:r>
            <a:r>
              <a:rPr lang="en-US" altLang="en-US" b="1" i="1" baseline="0" dirty="0"/>
              <a:t>Line coding schemes</a:t>
            </a:r>
          </a:p>
        </p:txBody>
      </p:sp>
      <p:sp>
        <p:nvSpPr>
          <p:cNvPr id="3072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072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38401" y="1882776"/>
            <a:ext cx="7642225" cy="3375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3900"/>
            <a:ext cx="447269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LINE CODING SCHEMES</a:t>
            </a:r>
            <a:endParaRPr lang="en-US" altLang="en-US" sz="2800" b="1" baseline="0" dirty="0"/>
          </a:p>
        </p:txBody>
      </p:sp>
    </p:spTree>
    <p:extLst>
      <p:ext uri="{BB962C8B-B14F-4D97-AF65-F5344CB8AC3E}">
        <p14:creationId xmlns:p14="http://schemas.microsoft.com/office/powerpoint/2010/main" xmlns="" val="26377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7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2773" name="Text Box 4"/>
          <p:cNvSpPr txBox="1">
            <a:spLocks noChangeArrowheads="1"/>
          </p:cNvSpPr>
          <p:nvPr/>
        </p:nvSpPr>
        <p:spPr bwMode="auto">
          <a:xfrm>
            <a:off x="3795712" y="4953000"/>
            <a:ext cx="4011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4.5  </a:t>
            </a:r>
            <a:r>
              <a:rPr lang="en-US" altLang="en-US" b="1" i="1" baseline="0" dirty="0"/>
              <a:t>Unipolar NRZ scheme</a:t>
            </a:r>
          </a:p>
        </p:txBody>
      </p:sp>
      <p:sp>
        <p:nvSpPr>
          <p:cNvPr id="3277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277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54238" y="2614614"/>
            <a:ext cx="7294562" cy="1881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1676400" y="723900"/>
            <a:ext cx="390998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1. Unipolar Line Coding</a:t>
            </a:r>
            <a:endParaRPr lang="en-US" altLang="en-US" sz="2800" b="1" baseline="0" dirty="0"/>
          </a:p>
        </p:txBody>
      </p:sp>
      <p:sp>
        <p:nvSpPr>
          <p:cNvPr id="9" name="Text Box 4"/>
          <p:cNvSpPr txBox="1">
            <a:spLocks noChangeArrowheads="1"/>
          </p:cNvSpPr>
          <p:nvPr/>
        </p:nvSpPr>
        <p:spPr bwMode="auto">
          <a:xfrm>
            <a:off x="1676400" y="1689816"/>
            <a:ext cx="238238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1.1 NRZ Scheme</a:t>
            </a:r>
            <a:endParaRPr lang="en-US" altLang="en-US" sz="2400" b="1" baseline="0" dirty="0"/>
          </a:p>
        </p:txBody>
      </p:sp>
    </p:spTree>
    <p:extLst>
      <p:ext uri="{BB962C8B-B14F-4D97-AF65-F5344CB8AC3E}">
        <p14:creationId xmlns:p14="http://schemas.microsoft.com/office/powerpoint/2010/main" xmlns="" val="7254939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82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821" name="Text Box 4"/>
          <p:cNvSpPr txBox="1">
            <a:spLocks noChangeArrowheads="1"/>
          </p:cNvSpPr>
          <p:nvPr/>
        </p:nvSpPr>
        <p:spPr bwMode="auto">
          <a:xfrm>
            <a:off x="3026536" y="5206999"/>
            <a:ext cx="519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4.6  </a:t>
            </a:r>
            <a:r>
              <a:rPr lang="en-US" altLang="en-US" b="1" i="1" baseline="0" dirty="0"/>
              <a:t>Polar NRZ-L and NRZ-I schemes</a:t>
            </a:r>
          </a:p>
        </p:txBody>
      </p:sp>
      <p:sp>
        <p:nvSpPr>
          <p:cNvPr id="3482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3482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49414" y="2133600"/>
            <a:ext cx="8866187" cy="276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3900"/>
            <a:ext cx="336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 </a:t>
            </a:r>
            <a:r>
              <a:rPr lang="en-US" altLang="en-US" sz="2800" b="1" baseline="0" dirty="0"/>
              <a:t>P</a:t>
            </a:r>
            <a:r>
              <a:rPr lang="en-US" altLang="en-US" sz="2800" b="1" baseline="0" dirty="0" smtClean="0"/>
              <a:t>olar Line Coding</a:t>
            </a:r>
            <a:endParaRPr lang="en-US" altLang="en-US" sz="2800" b="1" baseline="0" dirty="0"/>
          </a:p>
        </p:txBody>
      </p:sp>
      <p:sp>
        <p:nvSpPr>
          <p:cNvPr id="8" name="Text Box 4"/>
          <p:cNvSpPr txBox="1">
            <a:spLocks noChangeArrowheads="1"/>
          </p:cNvSpPr>
          <p:nvPr/>
        </p:nvSpPr>
        <p:spPr bwMode="auto">
          <a:xfrm>
            <a:off x="1676400" y="1522389"/>
            <a:ext cx="491576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t>2</a:t>
            </a:r>
            <a:r>
              <a:rPr lang="en-US" altLang="en-US" sz="2400" b="1" baseline="0" dirty="0" smtClean="0"/>
              <a:t>.1 NRZ Scheme – NRZ-L &amp; NRZ-I</a:t>
            </a:r>
            <a:endParaRPr lang="en-US" altLang="en-US" sz="2400" b="1" baseline="0" dirty="0"/>
          </a:p>
        </p:txBody>
      </p:sp>
    </p:spTree>
    <p:extLst>
      <p:ext uri="{BB962C8B-B14F-4D97-AF65-F5344CB8AC3E}">
        <p14:creationId xmlns:p14="http://schemas.microsoft.com/office/powerpoint/2010/main" xmlns="" val="5437164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4" name="Line 9"/>
          <p:cNvSpPr>
            <a:spLocks noChangeShapeType="1"/>
          </p:cNvSpPr>
          <p:nvPr/>
        </p:nvSpPr>
        <p:spPr bwMode="auto">
          <a:xfrm>
            <a:off x="2196612" y="1438876"/>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just"/>
            <a:endParaRPr lang="en-US" dirty="0"/>
          </a:p>
        </p:txBody>
      </p:sp>
      <p:sp>
        <p:nvSpPr>
          <p:cNvPr id="36875" name="Line 10"/>
          <p:cNvSpPr>
            <a:spLocks noChangeShapeType="1"/>
          </p:cNvSpPr>
          <p:nvPr/>
        </p:nvSpPr>
        <p:spPr bwMode="auto">
          <a:xfrm>
            <a:off x="2283567" y="644158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876" name="Rectangle 11"/>
          <p:cNvSpPr>
            <a:spLocks noChangeArrowheads="1"/>
          </p:cNvSpPr>
          <p:nvPr/>
        </p:nvSpPr>
        <p:spPr bwMode="auto">
          <a:xfrm>
            <a:off x="2309325" y="1517459"/>
            <a:ext cx="8077200" cy="4832092"/>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marL="457200" indent="-457200">
              <a:buFont typeface="Arial" panose="020B0604020202020204" pitchFamily="34" charset="0"/>
              <a:buChar char="•"/>
            </a:pPr>
            <a:r>
              <a:rPr lang="en-US" altLang="en-US" sz="2800" b="1" baseline="0" dirty="0">
                <a:latin typeface="Arial" panose="020B0604020202020204" pitchFamily="34" charset="0"/>
              </a:rPr>
              <a:t>In NRZ-L the level of the </a:t>
            </a:r>
            <a:r>
              <a:rPr lang="en-US" altLang="en-US" sz="2800" b="1" baseline="0" dirty="0" smtClean="0">
                <a:latin typeface="Arial" panose="020B0604020202020204" pitchFamily="34" charset="0"/>
              </a:rPr>
              <a:t>voltage determines </a:t>
            </a:r>
            <a:r>
              <a:rPr lang="en-US" altLang="en-US" sz="2800" b="1" baseline="0" dirty="0">
                <a:latin typeface="Arial" panose="020B0604020202020204" pitchFamily="34" charset="0"/>
              </a:rPr>
              <a:t>the value of the </a:t>
            </a:r>
            <a:r>
              <a:rPr lang="en-US" altLang="en-US" sz="2800" b="1" baseline="0" dirty="0" smtClean="0">
                <a:latin typeface="Arial" panose="020B0604020202020204" pitchFamily="34" charset="0"/>
              </a:rPr>
              <a:t>bit.</a:t>
            </a:r>
          </a:p>
          <a:p>
            <a:pPr marL="457200" indent="-457200">
              <a:buFont typeface="Arial" panose="020B0604020202020204" pitchFamily="34" charset="0"/>
              <a:buChar char="•"/>
            </a:pPr>
            <a:endParaRPr lang="en-US" altLang="en-US" sz="2800" b="1" baseline="0" dirty="0" smtClean="0">
              <a:latin typeface="Arial" panose="020B0604020202020204" pitchFamily="34" charset="0"/>
            </a:endParaRPr>
          </a:p>
          <a:p>
            <a:pPr marL="457200" indent="-457200">
              <a:buFont typeface="Arial" panose="020B0604020202020204" pitchFamily="34" charset="0"/>
              <a:buChar char="•"/>
            </a:pPr>
            <a:r>
              <a:rPr lang="en-US" altLang="en-US" sz="2800" b="1" baseline="0" dirty="0" smtClean="0">
                <a:latin typeface="Arial" panose="020B0604020202020204" pitchFamily="34" charset="0"/>
              </a:rPr>
              <a:t>In </a:t>
            </a:r>
            <a:r>
              <a:rPr lang="en-US" altLang="en-US" sz="2800" b="1" baseline="0" dirty="0">
                <a:latin typeface="Arial" panose="020B0604020202020204" pitchFamily="34" charset="0"/>
              </a:rPr>
              <a:t>NRZ-I the inversion </a:t>
            </a:r>
            <a:r>
              <a:rPr lang="en-US" altLang="en-US" sz="2800" b="1" baseline="0" dirty="0" smtClean="0">
                <a:latin typeface="Arial" panose="020B0604020202020204" pitchFamily="34" charset="0"/>
              </a:rPr>
              <a:t>or </a:t>
            </a:r>
            <a:r>
              <a:rPr lang="en-US" altLang="en-US" sz="2800" b="1" baseline="0" dirty="0">
                <a:latin typeface="Arial" panose="020B0604020202020204" pitchFamily="34" charset="0"/>
              </a:rPr>
              <a:t>the lack of inversion </a:t>
            </a:r>
            <a:r>
              <a:rPr lang="en-US" altLang="en-US" sz="2800" b="1" baseline="0" dirty="0" smtClean="0">
                <a:latin typeface="Arial" panose="020B0604020202020204" pitchFamily="34" charset="0"/>
              </a:rPr>
              <a:t>determines </a:t>
            </a:r>
            <a:r>
              <a:rPr lang="en-US" altLang="en-US" sz="2800" b="1" baseline="0" dirty="0">
                <a:latin typeface="Arial" panose="020B0604020202020204" pitchFamily="34" charset="0"/>
              </a:rPr>
              <a:t>the value of the bit</a:t>
            </a:r>
            <a:r>
              <a:rPr lang="en-US" altLang="en-US" sz="2800" b="1" baseline="0" dirty="0" smtClean="0">
                <a:latin typeface="Arial" panose="020B0604020202020204" pitchFamily="34" charset="0"/>
              </a:rPr>
              <a:t>.</a:t>
            </a:r>
          </a:p>
          <a:p>
            <a:pPr marL="457200" indent="-457200">
              <a:buFont typeface="Arial" panose="020B0604020202020204" pitchFamily="34" charset="0"/>
              <a:buChar char="•"/>
            </a:pPr>
            <a:endParaRPr lang="en-US" altLang="en-US" sz="2800" b="1" baseline="0" dirty="0" smtClean="0">
              <a:latin typeface="Arial" panose="020B0604020202020204" pitchFamily="34" charset="0"/>
            </a:endParaRPr>
          </a:p>
          <a:p>
            <a:pPr marL="457200" indent="-457200">
              <a:buFont typeface="Arial" panose="020B0604020202020204" pitchFamily="34" charset="0"/>
              <a:buChar char="•"/>
            </a:pPr>
            <a:r>
              <a:rPr lang="en-US" altLang="en-US" sz="2800" b="1" baseline="0" dirty="0" smtClean="0">
                <a:latin typeface="Arial" panose="020B0604020202020204" pitchFamily="34" charset="0"/>
              </a:rPr>
              <a:t>NRZ-L </a:t>
            </a:r>
            <a:r>
              <a:rPr lang="en-US" altLang="en-US" sz="2800" b="1" baseline="0" dirty="0">
                <a:latin typeface="Arial" panose="020B0604020202020204" pitchFamily="34" charset="0"/>
              </a:rPr>
              <a:t>and NRZ-I both have </a:t>
            </a:r>
            <a:r>
              <a:rPr lang="en-US" altLang="en-US" sz="2800" b="1" baseline="0" dirty="0" smtClean="0">
                <a:latin typeface="Arial" panose="020B0604020202020204" pitchFamily="34" charset="0"/>
              </a:rPr>
              <a:t>an average </a:t>
            </a:r>
            <a:r>
              <a:rPr lang="en-US" altLang="en-US" sz="2800" b="1" baseline="0" dirty="0">
                <a:latin typeface="Arial" panose="020B0604020202020204" pitchFamily="34" charset="0"/>
              </a:rPr>
              <a:t>signal rate of N/2 Bd.</a:t>
            </a:r>
          </a:p>
          <a:p>
            <a:pPr marL="457200" indent="-457200">
              <a:buFont typeface="Arial" panose="020B0604020202020204" pitchFamily="34" charset="0"/>
              <a:buChar char="•"/>
            </a:pPr>
            <a:endParaRPr lang="en-US" altLang="en-US" sz="2800" b="1" baseline="0" dirty="0" smtClean="0">
              <a:latin typeface="Arial" panose="020B0604020202020204" pitchFamily="34" charset="0"/>
            </a:endParaRPr>
          </a:p>
          <a:p>
            <a:pPr marL="457200" indent="-457200">
              <a:buFont typeface="Arial" panose="020B0604020202020204" pitchFamily="34" charset="0"/>
              <a:buChar char="•"/>
            </a:pPr>
            <a:r>
              <a:rPr lang="en-US" altLang="en-US" sz="2800" b="1" baseline="0" dirty="0" smtClean="0">
                <a:latin typeface="Arial" panose="020B0604020202020204" pitchFamily="34" charset="0"/>
              </a:rPr>
              <a:t>NRZ-L </a:t>
            </a:r>
            <a:r>
              <a:rPr lang="en-US" altLang="en-US" sz="2800" b="1" baseline="0" dirty="0">
                <a:latin typeface="Arial" panose="020B0604020202020204" pitchFamily="34" charset="0"/>
              </a:rPr>
              <a:t>and NRZ-I both have a </a:t>
            </a:r>
            <a:r>
              <a:rPr lang="en-US" altLang="en-US" sz="2800" b="1" baseline="0" dirty="0" smtClean="0">
                <a:latin typeface="Arial" panose="020B0604020202020204" pitchFamily="34" charset="0"/>
              </a:rPr>
              <a:t>DC component </a:t>
            </a:r>
            <a:r>
              <a:rPr lang="en-US" altLang="en-US" sz="2800" b="1" baseline="0" dirty="0">
                <a:latin typeface="Arial" panose="020B0604020202020204" pitchFamily="34" charset="0"/>
              </a:rPr>
              <a:t>problem</a:t>
            </a:r>
            <a:r>
              <a:rPr lang="en-US" altLang="en-US" sz="2800" b="1" baseline="0" dirty="0" smtClean="0">
                <a:latin typeface="Arial" panose="020B0604020202020204" pitchFamily="34" charset="0"/>
              </a:rPr>
              <a:t>.</a:t>
            </a:r>
            <a:endParaRPr lang="en-US" altLang="en-US" sz="2800" b="1" baseline="0" dirty="0">
              <a:latin typeface="Arial" panose="020B0604020202020204" pitchFamily="34" charset="0"/>
            </a:endParaRPr>
          </a:p>
        </p:txBody>
      </p:sp>
      <p:grpSp>
        <p:nvGrpSpPr>
          <p:cNvPr id="36877" name="Group 12"/>
          <p:cNvGrpSpPr>
            <a:grpSpLocks/>
          </p:cNvGrpSpPr>
          <p:nvPr/>
        </p:nvGrpSpPr>
        <p:grpSpPr bwMode="auto">
          <a:xfrm>
            <a:off x="1658643" y="528188"/>
            <a:ext cx="1143000" cy="566738"/>
            <a:chOff x="1200" y="1248"/>
            <a:chExt cx="720" cy="357"/>
          </a:xfrm>
        </p:grpSpPr>
        <p:pic>
          <p:nvPicPr>
            <p:cNvPr id="36878"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879"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dirty="0">
                  <a:solidFill>
                    <a:schemeClr val="hlink"/>
                  </a:solidFill>
                </a:rPr>
                <a:t>Note</a:t>
              </a:r>
              <a:endParaRPr lang="en-US" altLang="en-US" dirty="0"/>
            </a:p>
          </p:txBody>
        </p:sp>
      </p:grpSp>
    </p:spTree>
    <p:extLst>
      <p:ext uri="{BB962C8B-B14F-4D97-AF65-F5344CB8AC3E}">
        <p14:creationId xmlns:p14="http://schemas.microsoft.com/office/powerpoint/2010/main" xmlns="" val="5223787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2"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3"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4"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5"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6"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7"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3018" name="Rectangle 9"/>
          <p:cNvSpPr>
            <a:spLocks noChangeArrowheads="1"/>
          </p:cNvSpPr>
          <p:nvPr/>
        </p:nvSpPr>
        <p:spPr bwMode="auto">
          <a:xfrm>
            <a:off x="1752600" y="1143000"/>
            <a:ext cx="868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A system is using NRZ-I to transfer 10-Mbps data. What are the average signal rate and minimum bandwidth?</a:t>
            </a:r>
          </a:p>
        </p:txBody>
      </p:sp>
      <p:sp>
        <p:nvSpPr>
          <p:cNvPr id="43019" name="Rectangle 10"/>
          <p:cNvSpPr>
            <a:spLocks noChangeArrowheads="1"/>
          </p:cNvSpPr>
          <p:nvPr/>
        </p:nvSpPr>
        <p:spPr bwMode="auto">
          <a:xfrm>
            <a:off x="1752600" y="3106739"/>
            <a:ext cx="8686800" cy="180022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solidFill>
                  <a:schemeClr val="hlink"/>
                </a:solidFill>
              </a:rPr>
              <a:t>Solution</a:t>
            </a:r>
          </a:p>
          <a:p>
            <a:pPr algn="just"/>
            <a:r>
              <a:rPr lang="en-US" altLang="en-US" sz="2800" b="1" i="1" baseline="0">
                <a:latin typeface="Times" panose="02020603050405020304" pitchFamily="18" charset="0"/>
              </a:rPr>
              <a:t>The average signal rate is S = N/2 = 500 kbaud. The minimum bandwidth for this average baud rate is B</a:t>
            </a:r>
            <a:r>
              <a:rPr lang="en-US" altLang="en-US" sz="2800" b="1" i="1">
                <a:latin typeface="Times" panose="02020603050405020304" pitchFamily="18" charset="0"/>
              </a:rPr>
              <a:t>min</a:t>
            </a:r>
            <a:r>
              <a:rPr lang="en-US" altLang="en-US" sz="2800" b="1" i="1" baseline="0">
                <a:latin typeface="Times" panose="02020603050405020304" pitchFamily="18" charset="0"/>
              </a:rPr>
              <a:t> = S = 500 kHz.</a:t>
            </a:r>
          </a:p>
        </p:txBody>
      </p:sp>
      <p:sp>
        <p:nvSpPr>
          <p:cNvPr id="43020" name="Text Box 11"/>
          <p:cNvSpPr txBox="1">
            <a:spLocks noChangeArrowheads="1"/>
          </p:cNvSpPr>
          <p:nvPr/>
        </p:nvSpPr>
        <p:spPr bwMode="auto">
          <a:xfrm>
            <a:off x="2667001" y="0"/>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4.4</a:t>
            </a:r>
          </a:p>
        </p:txBody>
      </p:sp>
    </p:spTree>
    <p:extLst>
      <p:ext uri="{BB962C8B-B14F-4D97-AF65-F5344CB8AC3E}">
        <p14:creationId xmlns:p14="http://schemas.microsoft.com/office/powerpoint/2010/main" xmlns="" val="42788786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506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5061" name="Text Box 4"/>
          <p:cNvSpPr txBox="1">
            <a:spLocks noChangeArrowheads="1"/>
          </p:cNvSpPr>
          <p:nvPr/>
        </p:nvSpPr>
        <p:spPr bwMode="auto">
          <a:xfrm>
            <a:off x="4147344" y="5181600"/>
            <a:ext cx="3460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4.7  </a:t>
            </a:r>
            <a:r>
              <a:rPr lang="en-US" altLang="en-US" b="1" i="1" baseline="0" dirty="0"/>
              <a:t>Polar RZ scheme</a:t>
            </a:r>
          </a:p>
        </p:txBody>
      </p:sp>
      <p:sp>
        <p:nvSpPr>
          <p:cNvPr id="4506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01838" y="2376488"/>
            <a:ext cx="7751762" cy="2347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1676400" y="723900"/>
            <a:ext cx="336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 </a:t>
            </a:r>
            <a:r>
              <a:rPr lang="en-US" altLang="en-US" sz="2800" b="1" baseline="0" dirty="0"/>
              <a:t>P</a:t>
            </a:r>
            <a:r>
              <a:rPr lang="en-US" altLang="en-US" sz="2800" b="1" baseline="0" dirty="0" smtClean="0"/>
              <a:t>olar Line Coding</a:t>
            </a:r>
            <a:endParaRPr lang="en-US" altLang="en-US" sz="2800" b="1" baseline="0" dirty="0"/>
          </a:p>
        </p:txBody>
      </p:sp>
      <p:sp>
        <p:nvSpPr>
          <p:cNvPr id="9" name="Text Box 4"/>
          <p:cNvSpPr txBox="1">
            <a:spLocks noChangeArrowheads="1"/>
          </p:cNvSpPr>
          <p:nvPr/>
        </p:nvSpPr>
        <p:spPr bwMode="auto">
          <a:xfrm>
            <a:off x="1676400" y="1522389"/>
            <a:ext cx="215956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2.2 RZ Scheme</a:t>
            </a:r>
            <a:endParaRPr lang="en-US" altLang="en-US" sz="2400" b="1" baseline="0" dirty="0"/>
          </a:p>
        </p:txBody>
      </p:sp>
    </p:spTree>
    <p:extLst>
      <p:ext uri="{BB962C8B-B14F-4D97-AF65-F5344CB8AC3E}">
        <p14:creationId xmlns:p14="http://schemas.microsoft.com/office/powerpoint/2010/main" xmlns="" val="12703869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Line 2"/>
          <p:cNvSpPr>
            <a:spLocks noChangeShapeType="1"/>
          </p:cNvSpPr>
          <p:nvPr/>
        </p:nvSpPr>
        <p:spPr bwMode="auto">
          <a:xfrm>
            <a:off x="1773238" y="224307"/>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7108" name="Line 3"/>
          <p:cNvSpPr>
            <a:spLocks noChangeShapeType="1"/>
          </p:cNvSpPr>
          <p:nvPr/>
        </p:nvSpPr>
        <p:spPr bwMode="auto">
          <a:xfrm>
            <a:off x="1773238" y="959476"/>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7109" name="Text Box 4"/>
          <p:cNvSpPr txBox="1">
            <a:spLocks noChangeArrowheads="1"/>
          </p:cNvSpPr>
          <p:nvPr/>
        </p:nvSpPr>
        <p:spPr bwMode="auto">
          <a:xfrm>
            <a:off x="1946276" y="6195492"/>
            <a:ext cx="8416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4.8  </a:t>
            </a:r>
            <a:r>
              <a:rPr lang="en-US" altLang="en-US" b="1" i="1" baseline="0"/>
              <a:t>Polar biphase: Manchester and differential Manchester schemes</a:t>
            </a:r>
          </a:p>
        </p:txBody>
      </p:sp>
      <p:sp>
        <p:nvSpPr>
          <p:cNvPr id="47110" name="Line 5"/>
          <p:cNvSpPr>
            <a:spLocks noChangeShapeType="1"/>
          </p:cNvSpPr>
          <p:nvPr/>
        </p:nvSpPr>
        <p:spPr bwMode="auto">
          <a:xfrm>
            <a:off x="1676400" y="672492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47111"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2614" y="1732334"/>
            <a:ext cx="8510587" cy="408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773238" y="302749"/>
            <a:ext cx="336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 </a:t>
            </a:r>
            <a:r>
              <a:rPr lang="en-US" altLang="en-US" sz="2800" b="1" baseline="0" dirty="0"/>
              <a:t>P</a:t>
            </a:r>
            <a:r>
              <a:rPr lang="en-US" altLang="en-US" sz="2800" b="1" baseline="0" dirty="0" smtClean="0"/>
              <a:t>olar Line Coding</a:t>
            </a:r>
            <a:endParaRPr lang="en-US" altLang="en-US" sz="2800" b="1" baseline="0" dirty="0"/>
          </a:p>
        </p:txBody>
      </p:sp>
      <p:sp>
        <p:nvSpPr>
          <p:cNvPr id="8" name="Text Box 4"/>
          <p:cNvSpPr txBox="1">
            <a:spLocks noChangeArrowheads="1"/>
          </p:cNvSpPr>
          <p:nvPr/>
        </p:nvSpPr>
        <p:spPr bwMode="auto">
          <a:xfrm>
            <a:off x="1773238" y="1043709"/>
            <a:ext cx="808593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2.3 </a:t>
            </a:r>
            <a:r>
              <a:rPr lang="en-US" altLang="en-US" sz="2400" b="1" baseline="0" dirty="0" err="1" smtClean="0"/>
              <a:t>Biphase</a:t>
            </a:r>
            <a:r>
              <a:rPr lang="en-US" altLang="en-US" sz="2400" b="1" baseline="0" dirty="0" smtClean="0"/>
              <a:t> scheme – Manchester &amp; differential Manchester</a:t>
            </a:r>
            <a:endParaRPr lang="en-US" altLang="en-US" sz="2400" b="1" baseline="0" dirty="0"/>
          </a:p>
        </p:txBody>
      </p:sp>
    </p:spTree>
    <p:extLst>
      <p:ext uri="{BB962C8B-B14F-4D97-AF65-F5344CB8AC3E}">
        <p14:creationId xmlns:p14="http://schemas.microsoft.com/office/powerpoint/2010/main" xmlns="" val="11040513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5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5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5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5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6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6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49162" name="Line 9"/>
          <p:cNvSpPr>
            <a:spLocks noChangeShapeType="1"/>
          </p:cNvSpPr>
          <p:nvPr/>
        </p:nvSpPr>
        <p:spPr bwMode="auto">
          <a:xfrm>
            <a:off x="1981200" y="1920029"/>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9163" name="Line 10"/>
          <p:cNvSpPr>
            <a:spLocks noChangeShapeType="1"/>
          </p:cNvSpPr>
          <p:nvPr/>
        </p:nvSpPr>
        <p:spPr bwMode="auto">
          <a:xfrm>
            <a:off x="2039939" y="6641205"/>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9164" name="Rectangle 11"/>
          <p:cNvSpPr>
            <a:spLocks noChangeArrowheads="1"/>
          </p:cNvSpPr>
          <p:nvPr/>
        </p:nvSpPr>
        <p:spPr bwMode="auto">
          <a:xfrm>
            <a:off x="2019300" y="2012105"/>
            <a:ext cx="8077200" cy="4524315"/>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dirty="0">
                <a:latin typeface="Arial" panose="020B0604020202020204" pitchFamily="34" charset="0"/>
              </a:rPr>
              <a:t>In Manchester and differential Manchester encoding, the transition</a:t>
            </a:r>
          </a:p>
          <a:p>
            <a:pPr algn="ctr"/>
            <a:r>
              <a:rPr lang="en-US" altLang="en-US" sz="3200" b="1" baseline="0" dirty="0">
                <a:latin typeface="Arial" panose="020B0604020202020204" pitchFamily="34" charset="0"/>
              </a:rPr>
              <a:t>at the middle of the bit is used for synchronization</a:t>
            </a:r>
            <a:r>
              <a:rPr lang="en-US" altLang="en-US" sz="3200" b="1" baseline="0" dirty="0" smtClean="0">
                <a:latin typeface="Arial" panose="020B0604020202020204" pitchFamily="34" charset="0"/>
              </a:rPr>
              <a:t>.</a:t>
            </a:r>
          </a:p>
          <a:p>
            <a:pPr algn="ctr"/>
            <a:endParaRPr lang="en-US" altLang="en-US" sz="3200" b="1" baseline="0" dirty="0">
              <a:latin typeface="Arial" panose="020B0604020202020204" pitchFamily="34" charset="0"/>
            </a:endParaRPr>
          </a:p>
          <a:p>
            <a:pPr algn="ctr"/>
            <a:r>
              <a:rPr lang="en-US" altLang="en-US" sz="3200" b="1" baseline="0" dirty="0">
                <a:latin typeface="Arial" panose="020B0604020202020204" pitchFamily="34" charset="0"/>
              </a:rPr>
              <a:t>The minimum bandwidth of Manchester and differential Manchester is 2 times that of NRZ.</a:t>
            </a:r>
          </a:p>
          <a:p>
            <a:pPr algn="ctr"/>
            <a:endParaRPr lang="en-US" altLang="en-US" sz="3200" b="1" baseline="0" dirty="0">
              <a:latin typeface="Arial" panose="020B0604020202020204" pitchFamily="34" charset="0"/>
            </a:endParaRPr>
          </a:p>
        </p:txBody>
      </p:sp>
      <p:grpSp>
        <p:nvGrpSpPr>
          <p:cNvPr id="49165" name="Group 12"/>
          <p:cNvGrpSpPr>
            <a:grpSpLocks/>
          </p:cNvGrpSpPr>
          <p:nvPr/>
        </p:nvGrpSpPr>
        <p:grpSpPr bwMode="auto">
          <a:xfrm>
            <a:off x="1997075" y="1269206"/>
            <a:ext cx="1143000" cy="566738"/>
            <a:chOff x="1200" y="1248"/>
            <a:chExt cx="720" cy="357"/>
          </a:xfrm>
        </p:grpSpPr>
        <p:pic>
          <p:nvPicPr>
            <p:cNvPr id="49166"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9167"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dirty="0">
                  <a:solidFill>
                    <a:schemeClr val="hlink"/>
                  </a:solidFill>
                </a:rPr>
                <a:t>Note</a:t>
              </a:r>
              <a:endParaRPr lang="en-US" altLang="en-US" dirty="0"/>
            </a:p>
          </p:txBody>
        </p:sp>
      </p:grpSp>
    </p:spTree>
    <p:extLst>
      <p:ext uri="{BB962C8B-B14F-4D97-AF65-F5344CB8AC3E}">
        <p14:creationId xmlns:p14="http://schemas.microsoft.com/office/powerpoint/2010/main" xmlns="" val="1927544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5300"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5301" name="Text Box 4"/>
          <p:cNvSpPr txBox="1">
            <a:spLocks noChangeArrowheads="1"/>
          </p:cNvSpPr>
          <p:nvPr/>
        </p:nvSpPr>
        <p:spPr bwMode="auto">
          <a:xfrm>
            <a:off x="3141662" y="4460897"/>
            <a:ext cx="6038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4.9  </a:t>
            </a:r>
            <a:r>
              <a:rPr lang="en-US" altLang="en-US" b="1" i="1" baseline="0" dirty="0"/>
              <a:t>Bipolar schemes: AMI and </a:t>
            </a:r>
            <a:r>
              <a:rPr lang="en-US" altLang="en-US" b="1" i="1" baseline="0" dirty="0" err="1"/>
              <a:t>pseudoternary</a:t>
            </a:r>
            <a:endParaRPr lang="en-US" altLang="en-US" b="1" i="1" baseline="0" dirty="0"/>
          </a:p>
        </p:txBody>
      </p:sp>
      <p:sp>
        <p:nvSpPr>
          <p:cNvPr id="55302"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530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82775" y="2081235"/>
            <a:ext cx="8556625" cy="2379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765613" y="719816"/>
            <a:ext cx="368876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3</a:t>
            </a:r>
            <a:r>
              <a:rPr lang="en-US" altLang="en-US" sz="2800" b="1" baseline="0" dirty="0" smtClean="0"/>
              <a:t>. Bipolar Line Coding</a:t>
            </a:r>
            <a:endParaRPr lang="en-US" altLang="en-US" sz="2800" b="1" baseline="0" dirty="0"/>
          </a:p>
        </p:txBody>
      </p:sp>
      <p:sp>
        <p:nvSpPr>
          <p:cNvPr id="8" name="Text Box 4"/>
          <p:cNvSpPr txBox="1">
            <a:spLocks noChangeArrowheads="1"/>
          </p:cNvSpPr>
          <p:nvPr/>
        </p:nvSpPr>
        <p:spPr bwMode="auto">
          <a:xfrm>
            <a:off x="1765613" y="1460776"/>
            <a:ext cx="360451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3.1 AMI &amp; </a:t>
            </a:r>
            <a:r>
              <a:rPr lang="en-US" altLang="en-US" sz="2400" b="1" baseline="0" dirty="0" err="1" smtClean="0"/>
              <a:t>Pseudoternary</a:t>
            </a:r>
            <a:endParaRPr lang="en-US" altLang="en-US" sz="2400" b="1" baseline="0" dirty="0"/>
          </a:p>
        </p:txBody>
      </p:sp>
      <p:sp>
        <p:nvSpPr>
          <p:cNvPr id="9" name="Rectangle 11"/>
          <p:cNvSpPr>
            <a:spLocks noChangeArrowheads="1"/>
          </p:cNvSpPr>
          <p:nvPr/>
        </p:nvSpPr>
        <p:spPr bwMode="auto">
          <a:xfrm>
            <a:off x="2019300" y="5282061"/>
            <a:ext cx="8077200" cy="830997"/>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2400" b="1" baseline="0" dirty="0">
                <a:latin typeface="Arial" panose="020B0604020202020204" pitchFamily="34" charset="0"/>
              </a:rPr>
              <a:t>In bipolar encoding, we use three levels: positive, zero, and negative.</a:t>
            </a:r>
          </a:p>
        </p:txBody>
      </p:sp>
    </p:spTree>
    <p:extLst>
      <p:ext uri="{BB962C8B-B14F-4D97-AF65-F5344CB8AC3E}">
        <p14:creationId xmlns:p14="http://schemas.microsoft.com/office/powerpoint/2010/main" xmlns="" val="33423829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4" name="Line 9"/>
          <p:cNvSpPr>
            <a:spLocks noChangeShapeType="1"/>
          </p:cNvSpPr>
          <p:nvPr/>
        </p:nvSpPr>
        <p:spPr bwMode="auto">
          <a:xfrm>
            <a:off x="2406203"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7355" name="Line 10"/>
          <p:cNvSpPr>
            <a:spLocks noChangeShapeType="1"/>
          </p:cNvSpPr>
          <p:nvPr/>
        </p:nvSpPr>
        <p:spPr bwMode="auto">
          <a:xfrm>
            <a:off x="2407791"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7356" name="Rectangle 11"/>
          <p:cNvSpPr>
            <a:spLocks noChangeArrowheads="1"/>
          </p:cNvSpPr>
          <p:nvPr/>
        </p:nvSpPr>
        <p:spPr bwMode="auto">
          <a:xfrm>
            <a:off x="2444303" y="2759075"/>
            <a:ext cx="8077200" cy="156966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dirty="0">
                <a:latin typeface="Arial" panose="020B0604020202020204" pitchFamily="34" charset="0"/>
              </a:rPr>
              <a:t>In </a:t>
            </a:r>
            <a:r>
              <a:rPr lang="en-US" altLang="en-US" sz="3200" b="1" i="1" baseline="0" dirty="0" err="1">
                <a:latin typeface="Arial" panose="020B0604020202020204" pitchFamily="34" charset="0"/>
              </a:rPr>
              <a:t>m</a:t>
            </a:r>
            <a:r>
              <a:rPr lang="en-US" altLang="en-US" sz="3200" b="1" baseline="0" dirty="0" err="1">
                <a:latin typeface="Arial" panose="020B0604020202020204" pitchFamily="34" charset="0"/>
              </a:rPr>
              <a:t>B</a:t>
            </a:r>
            <a:r>
              <a:rPr lang="en-US" altLang="en-US" sz="3200" b="1" i="1" baseline="0" dirty="0" err="1">
                <a:latin typeface="Arial" panose="020B0604020202020204" pitchFamily="34" charset="0"/>
              </a:rPr>
              <a:t>n</a:t>
            </a:r>
            <a:r>
              <a:rPr lang="en-US" altLang="en-US" sz="3200" b="1" baseline="0" dirty="0" err="1">
                <a:latin typeface="Arial" panose="020B0604020202020204" pitchFamily="34" charset="0"/>
              </a:rPr>
              <a:t>L</a:t>
            </a:r>
            <a:r>
              <a:rPr lang="en-US" altLang="en-US" sz="3200" b="1" baseline="0" dirty="0">
                <a:latin typeface="Arial" panose="020B0604020202020204" pitchFamily="34" charset="0"/>
              </a:rPr>
              <a:t> schemes, a pattern of </a:t>
            </a:r>
            <a:r>
              <a:rPr lang="en-US" altLang="en-US" sz="3200" b="1" i="1" baseline="0" dirty="0">
                <a:latin typeface="Arial" panose="020B0604020202020204" pitchFamily="34" charset="0"/>
              </a:rPr>
              <a:t>m</a:t>
            </a:r>
            <a:r>
              <a:rPr lang="en-US" altLang="en-US" sz="3200" b="1" baseline="0" dirty="0">
                <a:latin typeface="Arial" panose="020B0604020202020204" pitchFamily="34" charset="0"/>
              </a:rPr>
              <a:t> data elements is encoded as a pattern of </a:t>
            </a:r>
            <a:r>
              <a:rPr lang="en-US" altLang="en-US" sz="3200" b="1" i="1" baseline="0" dirty="0">
                <a:latin typeface="Arial" panose="020B0604020202020204" pitchFamily="34" charset="0"/>
              </a:rPr>
              <a:t>n</a:t>
            </a:r>
            <a:r>
              <a:rPr lang="en-US" altLang="en-US" sz="3200" b="1" baseline="0" dirty="0">
                <a:latin typeface="Arial" panose="020B0604020202020204" pitchFamily="34" charset="0"/>
              </a:rPr>
              <a:t> signal elements in which 2</a:t>
            </a:r>
            <a:r>
              <a:rPr lang="en-US" altLang="en-US" sz="3200" b="1" baseline="30000" dirty="0">
                <a:latin typeface="Arial" panose="020B0604020202020204" pitchFamily="34" charset="0"/>
              </a:rPr>
              <a:t>m</a:t>
            </a:r>
            <a:r>
              <a:rPr lang="en-US" altLang="en-US" sz="3200" b="1" baseline="0" dirty="0">
                <a:latin typeface="Arial" panose="020B0604020202020204" pitchFamily="34" charset="0"/>
              </a:rPr>
              <a:t> ≤ L</a:t>
            </a:r>
            <a:r>
              <a:rPr lang="en-US" altLang="en-US" sz="3200" b="1" baseline="30000" dirty="0">
                <a:latin typeface="Arial" panose="020B0604020202020204" pitchFamily="34" charset="0"/>
              </a:rPr>
              <a:t>n</a:t>
            </a:r>
            <a:r>
              <a:rPr lang="en-US" altLang="en-US" sz="3200" b="1" baseline="0" dirty="0">
                <a:latin typeface="Arial" panose="020B0604020202020204" pitchFamily="34" charset="0"/>
              </a:rPr>
              <a:t>.</a:t>
            </a:r>
          </a:p>
        </p:txBody>
      </p:sp>
      <p:sp>
        <p:nvSpPr>
          <p:cNvPr id="15" name="Line 2"/>
          <p:cNvSpPr>
            <a:spLocks noChangeShapeType="1"/>
          </p:cNvSpPr>
          <p:nvPr/>
        </p:nvSpPr>
        <p:spPr bwMode="auto">
          <a:xfrm>
            <a:off x="2165793" y="430372"/>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 name="Line 3"/>
          <p:cNvSpPr>
            <a:spLocks noChangeShapeType="1"/>
          </p:cNvSpPr>
          <p:nvPr/>
        </p:nvSpPr>
        <p:spPr bwMode="auto">
          <a:xfrm>
            <a:off x="2165793" y="1268572"/>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 name="Text Box 4"/>
          <p:cNvSpPr txBox="1">
            <a:spLocks noChangeArrowheads="1"/>
          </p:cNvSpPr>
          <p:nvPr/>
        </p:nvSpPr>
        <p:spPr bwMode="auto">
          <a:xfrm>
            <a:off x="2165793" y="606366"/>
            <a:ext cx="344196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4. Multilevel schemes</a:t>
            </a:r>
            <a:endParaRPr lang="en-US" altLang="en-US" sz="2800" b="1" baseline="0" dirty="0"/>
          </a:p>
        </p:txBody>
      </p:sp>
    </p:spTree>
    <p:extLst>
      <p:ext uri="{BB962C8B-B14F-4D97-AF65-F5344CB8AC3E}">
        <p14:creationId xmlns:p14="http://schemas.microsoft.com/office/powerpoint/2010/main" xmlns="" val="28550051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79939" name="Line 3"/>
          <p:cNvSpPr>
            <a:spLocks noChangeShapeType="1"/>
          </p:cNvSpPr>
          <p:nvPr/>
        </p:nvSpPr>
        <p:spPr bwMode="auto">
          <a:xfrm>
            <a:off x="1676400" y="11430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79940" name="Text Box 4"/>
          <p:cNvSpPr txBox="1">
            <a:spLocks noChangeArrowheads="1"/>
          </p:cNvSpPr>
          <p:nvPr/>
        </p:nvSpPr>
        <p:spPr bwMode="auto">
          <a:xfrm>
            <a:off x="3175985" y="347802"/>
            <a:ext cx="7406386"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rPr>
              <a:t>Figure </a:t>
            </a:r>
            <a:r>
              <a:rPr lang="en-US" altLang="en-US" sz="2400" dirty="0" smtClean="0">
                <a:solidFill>
                  <a:schemeClr val="folHlink"/>
                </a:solidFill>
              </a:rPr>
              <a:t>3.3 </a:t>
            </a:r>
            <a:r>
              <a:rPr lang="en-US" altLang="en-US" sz="2400" dirty="0" smtClean="0"/>
              <a:t>Two </a:t>
            </a:r>
            <a:r>
              <a:rPr lang="en-US" altLang="en-US" sz="2400" dirty="0"/>
              <a:t>signals with the same phase and frequency, </a:t>
            </a:r>
            <a:br>
              <a:rPr lang="en-US" altLang="en-US" sz="2400" dirty="0"/>
            </a:br>
            <a:r>
              <a:rPr lang="en-US" altLang="en-US" sz="2400" dirty="0"/>
              <a:t>                        but different amplitudes</a:t>
            </a:r>
          </a:p>
        </p:txBody>
      </p:sp>
      <p:sp>
        <p:nvSpPr>
          <p:cNvPr id="67994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79942"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52800" y="1371601"/>
            <a:ext cx="5475288" cy="470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27793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396" name="Line 3"/>
          <p:cNvSpPr>
            <a:spLocks noChangeShapeType="1"/>
          </p:cNvSpPr>
          <p:nvPr/>
        </p:nvSpPr>
        <p:spPr bwMode="auto">
          <a:xfrm>
            <a:off x="1676400" y="964842"/>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397" name="Text Box 4"/>
          <p:cNvSpPr txBox="1">
            <a:spLocks noChangeArrowheads="1"/>
          </p:cNvSpPr>
          <p:nvPr/>
        </p:nvSpPr>
        <p:spPr bwMode="auto">
          <a:xfrm>
            <a:off x="3829842" y="6244196"/>
            <a:ext cx="4456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4.10  </a:t>
            </a:r>
            <a:r>
              <a:rPr lang="en-US" altLang="en-US" b="1" i="1" baseline="0"/>
              <a:t>Multilevel: 2B1Q scheme</a:t>
            </a:r>
          </a:p>
        </p:txBody>
      </p:sp>
      <p:sp>
        <p:nvSpPr>
          <p:cNvPr id="59398" name="Line 5"/>
          <p:cNvSpPr>
            <a:spLocks noChangeShapeType="1"/>
          </p:cNvSpPr>
          <p:nvPr/>
        </p:nvSpPr>
        <p:spPr bwMode="auto">
          <a:xfrm>
            <a:off x="1830947" y="6702426"/>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939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28054" y="990086"/>
            <a:ext cx="7659687" cy="525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89288" y="327789"/>
            <a:ext cx="302198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4.1 	2B1Q Scheme </a:t>
            </a:r>
            <a:endParaRPr lang="en-US" altLang="en-US" sz="2400" b="1" baseline="0" dirty="0"/>
          </a:p>
        </p:txBody>
      </p:sp>
    </p:spTree>
    <p:extLst>
      <p:ext uri="{BB962C8B-B14F-4D97-AF65-F5344CB8AC3E}">
        <p14:creationId xmlns:p14="http://schemas.microsoft.com/office/powerpoint/2010/main" xmlns="" val="42254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4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445" name="Text Box 4"/>
          <p:cNvSpPr txBox="1">
            <a:spLocks noChangeArrowheads="1"/>
          </p:cNvSpPr>
          <p:nvPr/>
        </p:nvSpPr>
        <p:spPr bwMode="auto">
          <a:xfrm>
            <a:off x="3593206" y="5218112"/>
            <a:ext cx="44275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4.11  </a:t>
            </a:r>
            <a:r>
              <a:rPr lang="en-US" altLang="en-US" b="1" i="1" baseline="0" dirty="0"/>
              <a:t>Multilevel: 8B6T scheme</a:t>
            </a:r>
          </a:p>
        </p:txBody>
      </p:sp>
      <p:sp>
        <p:nvSpPr>
          <p:cNvPr id="6144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144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93850" y="2843213"/>
            <a:ext cx="8921750" cy="1801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721668"/>
            <a:ext cx="29827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4.2 	8B6T Scheme </a:t>
            </a:r>
            <a:endParaRPr lang="en-US" altLang="en-US" sz="2400" b="1" baseline="0" dirty="0"/>
          </a:p>
        </p:txBody>
      </p:sp>
    </p:spTree>
    <p:extLst>
      <p:ext uri="{BB962C8B-B14F-4D97-AF65-F5344CB8AC3E}">
        <p14:creationId xmlns:p14="http://schemas.microsoft.com/office/powerpoint/2010/main" xmlns="" val="15219486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Line 2"/>
          <p:cNvSpPr>
            <a:spLocks noChangeShapeType="1"/>
          </p:cNvSpPr>
          <p:nvPr/>
        </p:nvSpPr>
        <p:spPr bwMode="auto">
          <a:xfrm>
            <a:off x="1676400" y="228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3492" name="Line 3"/>
          <p:cNvSpPr>
            <a:spLocks noChangeShapeType="1"/>
          </p:cNvSpPr>
          <p:nvPr/>
        </p:nvSpPr>
        <p:spPr bwMode="auto">
          <a:xfrm>
            <a:off x="1676400" y="1066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3493" name="Text Box 4"/>
          <p:cNvSpPr txBox="1">
            <a:spLocks noChangeArrowheads="1"/>
          </p:cNvSpPr>
          <p:nvPr/>
        </p:nvSpPr>
        <p:spPr bwMode="auto">
          <a:xfrm>
            <a:off x="3812146" y="5753100"/>
            <a:ext cx="4921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4.12  </a:t>
            </a:r>
            <a:r>
              <a:rPr lang="en-US" altLang="en-US" b="1" i="1" baseline="0" dirty="0"/>
              <a:t>Multilevel: 4D-PAM5 scheme</a:t>
            </a:r>
          </a:p>
        </p:txBody>
      </p:sp>
      <p:sp>
        <p:nvSpPr>
          <p:cNvPr id="6349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3495"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6400" y="1739900"/>
            <a:ext cx="8802688" cy="397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439502"/>
            <a:ext cx="358104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4.3 	4D-PAM5 Scheme </a:t>
            </a:r>
            <a:endParaRPr lang="en-US" altLang="en-US" sz="2400" b="1" baseline="0" dirty="0"/>
          </a:p>
        </p:txBody>
      </p:sp>
    </p:spTree>
    <p:extLst>
      <p:ext uri="{BB962C8B-B14F-4D97-AF65-F5344CB8AC3E}">
        <p14:creationId xmlns:p14="http://schemas.microsoft.com/office/powerpoint/2010/main" xmlns="" val="34870821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Line 2"/>
          <p:cNvSpPr>
            <a:spLocks noChangeShapeType="1"/>
          </p:cNvSpPr>
          <p:nvPr/>
        </p:nvSpPr>
        <p:spPr bwMode="auto">
          <a:xfrm>
            <a:off x="1676400" y="27582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5540" name="Line 3"/>
          <p:cNvSpPr>
            <a:spLocks noChangeShapeType="1"/>
          </p:cNvSpPr>
          <p:nvPr/>
        </p:nvSpPr>
        <p:spPr bwMode="auto">
          <a:xfrm>
            <a:off x="1658595" y="1101144"/>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5541" name="Text Box 4"/>
          <p:cNvSpPr txBox="1">
            <a:spLocks noChangeArrowheads="1"/>
          </p:cNvSpPr>
          <p:nvPr/>
        </p:nvSpPr>
        <p:spPr bwMode="auto">
          <a:xfrm>
            <a:off x="3915178" y="6015161"/>
            <a:ext cx="5130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4.13  </a:t>
            </a:r>
            <a:r>
              <a:rPr lang="en-US" altLang="en-US" b="1" i="1" baseline="0" dirty="0"/>
              <a:t>Multitransition: MLT-3 scheme</a:t>
            </a:r>
          </a:p>
        </p:txBody>
      </p:sp>
      <p:sp>
        <p:nvSpPr>
          <p:cNvPr id="65542" name="Line 5"/>
          <p:cNvSpPr>
            <a:spLocks noChangeShapeType="1"/>
          </p:cNvSpPr>
          <p:nvPr/>
        </p:nvSpPr>
        <p:spPr bwMode="auto">
          <a:xfrm>
            <a:off x="1685926" y="6609009"/>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554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85926" y="1773239"/>
            <a:ext cx="8829675" cy="410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6400" y="423667"/>
            <a:ext cx="436369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5</a:t>
            </a:r>
            <a:r>
              <a:rPr lang="en-US" altLang="en-US" sz="2800" b="1" baseline="0" dirty="0" smtClean="0"/>
              <a:t>. Multi-transition schemes</a:t>
            </a:r>
            <a:endParaRPr lang="en-US" altLang="en-US" sz="2800" b="1" baseline="0" dirty="0"/>
          </a:p>
        </p:txBody>
      </p:sp>
      <p:sp>
        <p:nvSpPr>
          <p:cNvPr id="8" name="Text Box 4"/>
          <p:cNvSpPr txBox="1">
            <a:spLocks noChangeArrowheads="1"/>
          </p:cNvSpPr>
          <p:nvPr/>
        </p:nvSpPr>
        <p:spPr bwMode="auto">
          <a:xfrm>
            <a:off x="1658595" y="1144595"/>
            <a:ext cx="317061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smtClean="0"/>
              <a:t>5.1 	MLT-3 Scheme </a:t>
            </a:r>
            <a:endParaRPr lang="en-US" altLang="en-US" sz="2400" b="1" baseline="0" dirty="0"/>
          </a:p>
        </p:txBody>
      </p:sp>
    </p:spTree>
    <p:extLst>
      <p:ext uri="{BB962C8B-B14F-4D97-AF65-F5344CB8AC3E}">
        <p14:creationId xmlns:p14="http://schemas.microsoft.com/office/powerpoint/2010/main" xmlns="" val="30623132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2"/>
          <p:cNvSpPr txBox="1">
            <a:spLocks noChangeArrowheads="1"/>
          </p:cNvSpPr>
          <p:nvPr/>
        </p:nvSpPr>
        <p:spPr bwMode="auto">
          <a:xfrm>
            <a:off x="3601244" y="706192"/>
            <a:ext cx="49895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Table 4.1  </a:t>
            </a:r>
            <a:r>
              <a:rPr lang="en-US" altLang="en-US" b="1" i="1" baseline="0" dirty="0"/>
              <a:t>Summary of line coding schemes</a:t>
            </a:r>
          </a:p>
        </p:txBody>
      </p:sp>
      <p:grpSp>
        <p:nvGrpSpPr>
          <p:cNvPr id="67588" name="Group 7"/>
          <p:cNvGrpSpPr>
            <a:grpSpLocks/>
          </p:cNvGrpSpPr>
          <p:nvPr/>
        </p:nvGrpSpPr>
        <p:grpSpPr bwMode="auto">
          <a:xfrm>
            <a:off x="1700615" y="1578513"/>
            <a:ext cx="9666532" cy="4745014"/>
            <a:chOff x="90" y="538"/>
            <a:chExt cx="5574" cy="2630"/>
          </a:xfrm>
        </p:grpSpPr>
        <p:pic>
          <p:nvPicPr>
            <p:cNvPr id="67589"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 y="538"/>
              <a:ext cx="5482" cy="14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590"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0" y="1882"/>
              <a:ext cx="5574" cy="1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5162915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36"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37"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38"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39"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40"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41"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69642"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9643"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9644"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a:latin typeface="Arial" panose="020B0604020202020204" pitchFamily="34" charset="0"/>
              </a:rPr>
              <a:t>Block coding is normally referred to as </a:t>
            </a:r>
            <a:r>
              <a:rPr lang="en-US" altLang="en-US" sz="3200" b="1" i="1" baseline="0">
                <a:latin typeface="Arial" panose="020B0604020202020204" pitchFamily="34" charset="0"/>
              </a:rPr>
              <a:t>m</a:t>
            </a:r>
            <a:r>
              <a:rPr lang="en-US" altLang="en-US" sz="3200" b="1" baseline="0">
                <a:latin typeface="Arial" panose="020B0604020202020204" pitchFamily="34" charset="0"/>
              </a:rPr>
              <a:t>B/</a:t>
            </a:r>
            <a:r>
              <a:rPr lang="en-US" altLang="en-US" sz="3200" b="1" i="1" baseline="0">
                <a:latin typeface="Arial" panose="020B0604020202020204" pitchFamily="34" charset="0"/>
              </a:rPr>
              <a:t>n</a:t>
            </a:r>
            <a:r>
              <a:rPr lang="en-US" altLang="en-US" sz="3200" b="1" baseline="0">
                <a:latin typeface="Arial" panose="020B0604020202020204" pitchFamily="34" charset="0"/>
              </a:rPr>
              <a:t>B coding;</a:t>
            </a:r>
          </a:p>
          <a:p>
            <a:pPr algn="ctr"/>
            <a:r>
              <a:rPr lang="en-US" altLang="en-US" sz="3200" b="1" baseline="0">
                <a:latin typeface="Arial" panose="020B0604020202020204" pitchFamily="34" charset="0"/>
              </a:rPr>
              <a:t>it replaces each </a:t>
            </a:r>
            <a:r>
              <a:rPr lang="en-US" altLang="en-US" sz="3200" b="1" i="1" baseline="0">
                <a:latin typeface="Arial" panose="020B0604020202020204" pitchFamily="34" charset="0"/>
              </a:rPr>
              <a:t>m</a:t>
            </a:r>
            <a:r>
              <a:rPr lang="en-US" altLang="en-US" sz="3200" b="1" baseline="0">
                <a:latin typeface="Arial" panose="020B0604020202020204" pitchFamily="34" charset="0"/>
              </a:rPr>
              <a:t>-bit group with an </a:t>
            </a:r>
            <a:br>
              <a:rPr lang="en-US" altLang="en-US" sz="3200" b="1" baseline="0">
                <a:latin typeface="Arial" panose="020B0604020202020204" pitchFamily="34" charset="0"/>
              </a:rPr>
            </a:br>
            <a:r>
              <a:rPr lang="en-US" altLang="en-US" sz="3200" b="1" i="1" baseline="0">
                <a:latin typeface="Arial" panose="020B0604020202020204" pitchFamily="34" charset="0"/>
              </a:rPr>
              <a:t>n</a:t>
            </a:r>
            <a:r>
              <a:rPr lang="en-US" altLang="en-US" sz="3200" b="1" baseline="0">
                <a:latin typeface="Arial" panose="020B0604020202020204" pitchFamily="34" charset="0"/>
              </a:rPr>
              <a:t>-bit group.</a:t>
            </a:r>
          </a:p>
        </p:txBody>
      </p:sp>
      <p:sp>
        <p:nvSpPr>
          <p:cNvPr id="15" name="Text Box 4"/>
          <p:cNvSpPr txBox="1">
            <a:spLocks noChangeArrowheads="1"/>
          </p:cNvSpPr>
          <p:nvPr/>
        </p:nvSpPr>
        <p:spPr bwMode="auto">
          <a:xfrm>
            <a:off x="3608229" y="1026616"/>
            <a:ext cx="489108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BLOCK CODING SCHEMES</a:t>
            </a:r>
            <a:endParaRPr lang="en-US" altLang="en-US" sz="2800" b="1" baseline="0" dirty="0"/>
          </a:p>
        </p:txBody>
      </p:sp>
    </p:spTree>
    <p:extLst>
      <p:ext uri="{BB962C8B-B14F-4D97-AF65-F5344CB8AC3E}">
        <p14:creationId xmlns:p14="http://schemas.microsoft.com/office/powerpoint/2010/main" xmlns="" val="38721188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684"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685" name="Text Box 4"/>
          <p:cNvSpPr txBox="1">
            <a:spLocks noChangeArrowheads="1"/>
          </p:cNvSpPr>
          <p:nvPr/>
        </p:nvSpPr>
        <p:spPr bwMode="auto">
          <a:xfrm>
            <a:off x="1828801" y="381000"/>
            <a:ext cx="40497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4.14  </a:t>
            </a:r>
            <a:r>
              <a:rPr lang="en-US" altLang="en-US" b="1" i="1" baseline="0"/>
              <a:t>Block coding concept</a:t>
            </a:r>
          </a:p>
        </p:txBody>
      </p:sp>
      <p:sp>
        <p:nvSpPr>
          <p:cNvPr id="7168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168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82914" y="1635126"/>
            <a:ext cx="5703887" cy="407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761720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373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3733" name="Text Box 4"/>
          <p:cNvSpPr txBox="1">
            <a:spLocks noChangeArrowheads="1"/>
          </p:cNvSpPr>
          <p:nvPr/>
        </p:nvSpPr>
        <p:spPr bwMode="auto">
          <a:xfrm>
            <a:off x="2115343" y="5410200"/>
            <a:ext cx="7885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4.15  </a:t>
            </a:r>
            <a:r>
              <a:rPr lang="en-US" altLang="en-US" b="1" i="1" baseline="0"/>
              <a:t>Using block coding 4B/5B with NRZ-I line coding scheme</a:t>
            </a:r>
          </a:p>
        </p:txBody>
      </p:sp>
      <p:sp>
        <p:nvSpPr>
          <p:cNvPr id="7373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373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8964" y="2265364"/>
            <a:ext cx="8199437" cy="2382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858964" y="728991"/>
            <a:ext cx="268535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1</a:t>
            </a:r>
            <a:r>
              <a:rPr lang="en-US" altLang="en-US" sz="2800" b="1" baseline="0" dirty="0" smtClean="0"/>
              <a:t>. 4B/5B scheme</a:t>
            </a:r>
            <a:endParaRPr lang="en-US" altLang="en-US" sz="2800" b="1" baseline="0" dirty="0"/>
          </a:p>
        </p:txBody>
      </p:sp>
    </p:spTree>
    <p:extLst>
      <p:ext uri="{BB962C8B-B14F-4D97-AF65-F5344CB8AC3E}">
        <p14:creationId xmlns:p14="http://schemas.microsoft.com/office/powerpoint/2010/main" xmlns="" val="25260766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2"/>
          <p:cNvSpPr txBox="1">
            <a:spLocks noChangeArrowheads="1"/>
          </p:cNvSpPr>
          <p:nvPr/>
        </p:nvSpPr>
        <p:spPr bwMode="auto">
          <a:xfrm>
            <a:off x="4171157" y="309093"/>
            <a:ext cx="3822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Table 4.2  </a:t>
            </a:r>
            <a:r>
              <a:rPr lang="en-US" altLang="en-US" b="1" i="1" baseline="0" dirty="0"/>
              <a:t>4B/5B mapping codes</a:t>
            </a:r>
          </a:p>
        </p:txBody>
      </p:sp>
      <p:grpSp>
        <p:nvGrpSpPr>
          <p:cNvPr id="75780" name="Group 7"/>
          <p:cNvGrpSpPr>
            <a:grpSpLocks/>
          </p:cNvGrpSpPr>
          <p:nvPr/>
        </p:nvGrpSpPr>
        <p:grpSpPr bwMode="auto">
          <a:xfrm>
            <a:off x="1744663" y="779172"/>
            <a:ext cx="8702675" cy="5867400"/>
            <a:chOff x="134" y="559"/>
            <a:chExt cx="5482" cy="4058"/>
          </a:xfrm>
        </p:grpSpPr>
        <p:pic>
          <p:nvPicPr>
            <p:cNvPr id="7578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4" y="559"/>
              <a:ext cx="5482" cy="17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5782"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4" y="2208"/>
              <a:ext cx="5465" cy="24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25736208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7828"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7829" name="Text Box 4"/>
          <p:cNvSpPr txBox="1">
            <a:spLocks noChangeArrowheads="1"/>
          </p:cNvSpPr>
          <p:nvPr/>
        </p:nvSpPr>
        <p:spPr bwMode="auto">
          <a:xfrm>
            <a:off x="1828801" y="762000"/>
            <a:ext cx="54721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4.16  </a:t>
            </a:r>
            <a:r>
              <a:rPr lang="en-US" altLang="en-US" b="1" i="1" baseline="0"/>
              <a:t>Substitution in 4B/5B block coding</a:t>
            </a:r>
          </a:p>
        </p:txBody>
      </p:sp>
      <p:sp>
        <p:nvSpPr>
          <p:cNvPr id="77830"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783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68500" y="2239964"/>
            <a:ext cx="8318500" cy="2789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620782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096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80964" name="Text Box 4"/>
          <p:cNvSpPr txBox="1">
            <a:spLocks noChangeArrowheads="1"/>
          </p:cNvSpPr>
          <p:nvPr/>
        </p:nvSpPr>
        <p:spPr bwMode="auto">
          <a:xfrm>
            <a:off x="3562014" y="282714"/>
            <a:ext cx="625010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2000" dirty="0">
                <a:solidFill>
                  <a:schemeClr val="folHlink"/>
                </a:solidFill>
              </a:rPr>
              <a:t>Figure 3.4 </a:t>
            </a:r>
            <a:r>
              <a:rPr lang="en-US" altLang="en-US" sz="2000" dirty="0" smtClean="0">
                <a:solidFill>
                  <a:schemeClr val="folHlink"/>
                </a:solidFill>
              </a:rPr>
              <a:t> </a:t>
            </a:r>
            <a:r>
              <a:rPr lang="en-US" altLang="en-US" sz="2000" dirty="0" smtClean="0"/>
              <a:t>Two </a:t>
            </a:r>
            <a:r>
              <a:rPr lang="en-US" altLang="en-US" sz="2000" dirty="0"/>
              <a:t>signals with the same amplitude and phase,</a:t>
            </a:r>
            <a:br>
              <a:rPr lang="en-US" altLang="en-US" sz="2000" dirty="0"/>
            </a:br>
            <a:r>
              <a:rPr lang="en-US" altLang="en-US" sz="2000" dirty="0"/>
              <a:t>                        but different frequencies</a:t>
            </a:r>
          </a:p>
        </p:txBody>
      </p:sp>
      <p:sp>
        <p:nvSpPr>
          <p:cNvPr id="680965"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68096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09950" y="1066801"/>
            <a:ext cx="5429250" cy="517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855938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987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9877" name="Text Box 4"/>
          <p:cNvSpPr txBox="1">
            <a:spLocks noChangeArrowheads="1"/>
          </p:cNvSpPr>
          <p:nvPr/>
        </p:nvSpPr>
        <p:spPr bwMode="auto">
          <a:xfrm>
            <a:off x="3825025" y="5405437"/>
            <a:ext cx="4248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4.17  </a:t>
            </a:r>
            <a:r>
              <a:rPr lang="en-US" altLang="en-US" b="1" i="1" baseline="0"/>
              <a:t>8B/10B block encoding</a:t>
            </a:r>
          </a:p>
        </p:txBody>
      </p:sp>
      <p:sp>
        <p:nvSpPr>
          <p:cNvPr id="7987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7987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1" y="2286000"/>
            <a:ext cx="7669213" cy="2433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858964" y="652790"/>
            <a:ext cx="286488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 8B/10B scheme</a:t>
            </a:r>
            <a:endParaRPr lang="en-US" altLang="en-US" sz="2800" b="1" baseline="0" dirty="0"/>
          </a:p>
        </p:txBody>
      </p:sp>
    </p:spTree>
    <p:extLst>
      <p:ext uri="{BB962C8B-B14F-4D97-AF65-F5344CB8AC3E}">
        <p14:creationId xmlns:p14="http://schemas.microsoft.com/office/powerpoint/2010/main" xmlns="" val="19651681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24"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1925" name="Text Box 4"/>
          <p:cNvSpPr txBox="1">
            <a:spLocks noChangeArrowheads="1"/>
          </p:cNvSpPr>
          <p:nvPr/>
        </p:nvSpPr>
        <p:spPr bwMode="auto">
          <a:xfrm>
            <a:off x="3412901" y="5145087"/>
            <a:ext cx="45910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4.18  </a:t>
            </a:r>
            <a:r>
              <a:rPr lang="en-US" altLang="en-US" b="1" i="1" baseline="0" dirty="0"/>
              <a:t>AMI used with scrambling</a:t>
            </a:r>
          </a:p>
        </p:txBody>
      </p:sp>
      <p:sp>
        <p:nvSpPr>
          <p:cNvPr id="81926"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192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44700" y="2181225"/>
            <a:ext cx="7861300" cy="2611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4646300" y="689482"/>
            <a:ext cx="26581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SCRAMBLING</a:t>
            </a:r>
            <a:endParaRPr lang="en-US" altLang="en-US" sz="2800" b="1" baseline="0" dirty="0"/>
          </a:p>
        </p:txBody>
      </p:sp>
    </p:spTree>
    <p:extLst>
      <p:ext uri="{BB962C8B-B14F-4D97-AF65-F5344CB8AC3E}">
        <p14:creationId xmlns:p14="http://schemas.microsoft.com/office/powerpoint/2010/main" xmlns="" val="20109557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Line 2"/>
          <p:cNvSpPr>
            <a:spLocks noChangeShapeType="1"/>
          </p:cNvSpPr>
          <p:nvPr/>
        </p:nvSpPr>
        <p:spPr bwMode="auto">
          <a:xfrm>
            <a:off x="1676400" y="25006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3972" name="Line 3"/>
          <p:cNvSpPr>
            <a:spLocks noChangeShapeType="1"/>
          </p:cNvSpPr>
          <p:nvPr/>
        </p:nvSpPr>
        <p:spPr bwMode="auto">
          <a:xfrm>
            <a:off x="1676400" y="1101141"/>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3973" name="Text Box 4"/>
          <p:cNvSpPr txBox="1">
            <a:spLocks noChangeArrowheads="1"/>
          </p:cNvSpPr>
          <p:nvPr/>
        </p:nvSpPr>
        <p:spPr bwMode="auto">
          <a:xfrm>
            <a:off x="3554569" y="5410200"/>
            <a:ext cx="61293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4.19  </a:t>
            </a:r>
            <a:r>
              <a:rPr lang="en-US" altLang="en-US" b="1" i="1" baseline="0" dirty="0"/>
              <a:t>Two cases of B8ZS scrambling technique</a:t>
            </a:r>
          </a:p>
        </p:txBody>
      </p:sp>
      <p:sp>
        <p:nvSpPr>
          <p:cNvPr id="83974"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397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6401" y="2557463"/>
            <a:ext cx="8829675" cy="261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858964" y="407018"/>
            <a:ext cx="260680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1</a:t>
            </a:r>
            <a:r>
              <a:rPr lang="en-US" altLang="en-US" sz="2800" b="1" baseline="0" dirty="0" smtClean="0"/>
              <a:t>. B8ZS scheme</a:t>
            </a:r>
            <a:endParaRPr lang="en-US" altLang="en-US" sz="2800" b="1" baseline="0" dirty="0"/>
          </a:p>
        </p:txBody>
      </p:sp>
      <p:sp>
        <p:nvSpPr>
          <p:cNvPr id="8" name="Rectangle 11"/>
          <p:cNvSpPr>
            <a:spLocks noChangeArrowheads="1"/>
          </p:cNvSpPr>
          <p:nvPr/>
        </p:nvSpPr>
        <p:spPr bwMode="auto">
          <a:xfrm>
            <a:off x="2019300" y="1315221"/>
            <a:ext cx="8077200" cy="1066800"/>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dirty="0">
                <a:latin typeface="Arial" panose="020B0604020202020204" pitchFamily="34" charset="0"/>
              </a:rPr>
              <a:t>B8ZS substitutes eight consecutive </a:t>
            </a:r>
            <a:r>
              <a:rPr lang="en-US" altLang="en-US" sz="3200" b="1" baseline="0" dirty="0" smtClean="0">
                <a:latin typeface="Arial" panose="020B0604020202020204" pitchFamily="34" charset="0"/>
              </a:rPr>
              <a:t>zeroes </a:t>
            </a:r>
            <a:r>
              <a:rPr lang="en-US" altLang="en-US" sz="3200" b="1" baseline="0" dirty="0">
                <a:latin typeface="Arial" panose="020B0604020202020204" pitchFamily="34" charset="0"/>
              </a:rPr>
              <a:t>with 000VB0VB.</a:t>
            </a:r>
          </a:p>
        </p:txBody>
      </p:sp>
    </p:spTree>
    <p:extLst>
      <p:ext uri="{BB962C8B-B14F-4D97-AF65-F5344CB8AC3E}">
        <p14:creationId xmlns:p14="http://schemas.microsoft.com/office/powerpoint/2010/main" xmlns="" val="1126726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Line 2"/>
          <p:cNvSpPr>
            <a:spLocks noChangeShapeType="1"/>
          </p:cNvSpPr>
          <p:nvPr/>
        </p:nvSpPr>
        <p:spPr bwMode="auto">
          <a:xfrm>
            <a:off x="1766552" y="18567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8068" name="Line 3"/>
          <p:cNvSpPr>
            <a:spLocks noChangeShapeType="1"/>
          </p:cNvSpPr>
          <p:nvPr/>
        </p:nvSpPr>
        <p:spPr bwMode="auto">
          <a:xfrm>
            <a:off x="1856705" y="920839"/>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88069" name="Text Box 4"/>
          <p:cNvSpPr txBox="1">
            <a:spLocks noChangeArrowheads="1"/>
          </p:cNvSpPr>
          <p:nvPr/>
        </p:nvSpPr>
        <p:spPr bwMode="auto">
          <a:xfrm>
            <a:off x="2253802" y="6037264"/>
            <a:ext cx="7181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4.20  </a:t>
            </a:r>
            <a:r>
              <a:rPr lang="en-US" altLang="en-US" b="1" i="1" baseline="0" dirty="0"/>
              <a:t>Different situations in HDB3 scrambling technique</a:t>
            </a:r>
          </a:p>
        </p:txBody>
      </p:sp>
      <p:sp>
        <p:nvSpPr>
          <p:cNvPr id="88070" name="Line 5"/>
          <p:cNvSpPr>
            <a:spLocks noChangeShapeType="1"/>
          </p:cNvSpPr>
          <p:nvPr/>
        </p:nvSpPr>
        <p:spPr bwMode="auto">
          <a:xfrm>
            <a:off x="1676400" y="666052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88071"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51280" y="2307267"/>
            <a:ext cx="6462713" cy="356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11"/>
          <p:cNvSpPr>
            <a:spLocks noChangeArrowheads="1"/>
          </p:cNvSpPr>
          <p:nvPr/>
        </p:nvSpPr>
        <p:spPr bwMode="auto">
          <a:xfrm>
            <a:off x="1856705" y="993409"/>
            <a:ext cx="8763000" cy="1107996"/>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2200" b="1" baseline="0" dirty="0">
                <a:latin typeface="Arial" panose="020B0604020202020204" pitchFamily="34" charset="0"/>
              </a:rPr>
              <a:t>HDB3 substitutes four consecutive </a:t>
            </a:r>
            <a:r>
              <a:rPr lang="en-US" altLang="en-US" sz="2200" b="1" baseline="0" dirty="0" smtClean="0">
                <a:latin typeface="Arial" panose="020B0604020202020204" pitchFamily="34" charset="0"/>
              </a:rPr>
              <a:t>zeroes </a:t>
            </a:r>
            <a:r>
              <a:rPr lang="en-US" altLang="en-US" sz="2200" b="1" baseline="0" dirty="0">
                <a:latin typeface="Arial" panose="020B0604020202020204" pitchFamily="34" charset="0"/>
              </a:rPr>
              <a:t>with 000V or </a:t>
            </a:r>
            <a:r>
              <a:rPr lang="en-US" altLang="en-US" sz="2200" b="1" baseline="0" dirty="0" smtClean="0">
                <a:latin typeface="Arial" panose="020B0604020202020204" pitchFamily="34" charset="0"/>
              </a:rPr>
              <a:t>B00V depending on </a:t>
            </a:r>
            <a:r>
              <a:rPr lang="en-US" altLang="en-US" sz="2200" b="1" baseline="0" dirty="0">
                <a:latin typeface="Arial" panose="020B0604020202020204" pitchFamily="34" charset="0"/>
              </a:rPr>
              <a:t>the number of nonzero pulses after the </a:t>
            </a:r>
            <a:r>
              <a:rPr lang="en-US" altLang="en-US" sz="2200" b="1" baseline="0" dirty="0" smtClean="0">
                <a:latin typeface="Arial" panose="020B0604020202020204" pitchFamily="34" charset="0"/>
              </a:rPr>
              <a:t>last substitution</a:t>
            </a:r>
            <a:r>
              <a:rPr lang="en-US" altLang="en-US" sz="2200" b="1" baseline="0" dirty="0">
                <a:latin typeface="Arial" panose="020B0604020202020204" pitchFamily="34" charset="0"/>
              </a:rPr>
              <a:t>.</a:t>
            </a:r>
          </a:p>
        </p:txBody>
      </p:sp>
      <p:sp>
        <p:nvSpPr>
          <p:cNvPr id="8" name="Text Box 4"/>
          <p:cNvSpPr txBox="1">
            <a:spLocks noChangeArrowheads="1"/>
          </p:cNvSpPr>
          <p:nvPr/>
        </p:nvSpPr>
        <p:spPr bwMode="auto">
          <a:xfrm>
            <a:off x="1856705" y="291645"/>
            <a:ext cx="270619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smtClean="0"/>
              <a:t>2. HDB3 scheme</a:t>
            </a:r>
            <a:endParaRPr lang="en-US" altLang="en-US" sz="2800" b="1" baseline="0" dirty="0"/>
          </a:p>
        </p:txBody>
      </p:sp>
    </p:spTree>
    <p:extLst>
      <p:ext uri="{BB962C8B-B14F-4D97-AF65-F5344CB8AC3E}">
        <p14:creationId xmlns:p14="http://schemas.microsoft.com/office/powerpoint/2010/main" xmlns="" val="41243469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altLang="en-US" sz="3200" b="1">
              <a:effectLst>
                <a:outerShdw blurRad="38100" dist="38100" dir="2700000" algn="tl">
                  <a:srgbClr val="FFFFFF"/>
                </a:outerShdw>
              </a:effectLst>
            </a:endParaRPr>
          </a:p>
        </p:txBody>
      </p:sp>
      <p:sp>
        <p:nvSpPr>
          <p:cNvPr id="858115" name="Text Box 3"/>
          <p:cNvSpPr txBox="1">
            <a:spLocks noChangeArrowheads="1"/>
          </p:cNvSpPr>
          <p:nvPr/>
        </p:nvSpPr>
        <p:spPr bwMode="auto">
          <a:xfrm>
            <a:off x="1752600" y="406400"/>
            <a:ext cx="82931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altLang="en-US" sz="3200" b="1">
                <a:effectLst>
                  <a:outerShdw blurRad="38100" dist="38100" dir="2700000" algn="tl">
                    <a:srgbClr val="C0C0C0"/>
                  </a:outerShdw>
                </a:effectLst>
                <a:latin typeface="Times" panose="02020603050405020304" pitchFamily="18" charset="0"/>
              </a:rPr>
              <a:t>4-2   ANALOG-TO-DIGITAL CONVERSION</a:t>
            </a:r>
          </a:p>
        </p:txBody>
      </p:sp>
      <p:sp>
        <p:nvSpPr>
          <p:cNvPr id="92165"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endParaRPr lang="en-US" altLang="en-US" sz="1800" b="1" baseline="0"/>
          </a:p>
        </p:txBody>
      </p:sp>
      <p:sp>
        <p:nvSpPr>
          <p:cNvPr id="858117" name="Rectangle 5"/>
          <p:cNvSpPr>
            <a:spLocks noChangeArrowheads="1"/>
          </p:cNvSpPr>
          <p:nvPr/>
        </p:nvSpPr>
        <p:spPr bwMode="auto">
          <a:xfrm>
            <a:off x="1828800" y="1524001"/>
            <a:ext cx="82296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800" b="1" i="1">
                <a:effectLst>
                  <a:outerShdw blurRad="38100" dist="38100" dir="2700000" algn="tl">
                    <a:srgbClr val="C0C0C0"/>
                  </a:outerShdw>
                </a:effectLst>
              </a:rPr>
              <a:t>We have seen in Chapter 3 that a digital signal is superior to an analog signal. The tendency today is to change an analog signal to digital data. In this section we describe two techniques, </a:t>
            </a:r>
            <a:r>
              <a:rPr lang="en-US" altLang="en-US" sz="2800" b="1" i="1">
                <a:solidFill>
                  <a:schemeClr val="hlink"/>
                </a:solidFill>
                <a:effectLst>
                  <a:outerShdw blurRad="38100" dist="38100" dir="2700000" algn="tl">
                    <a:srgbClr val="C0C0C0"/>
                  </a:outerShdw>
                </a:effectLst>
              </a:rPr>
              <a:t>pulse code modulation</a:t>
            </a:r>
            <a:r>
              <a:rPr lang="en-US" altLang="en-US" sz="2800" b="1" i="1">
                <a:effectLst>
                  <a:outerShdw blurRad="38100" dist="38100" dir="2700000" algn="tl">
                    <a:srgbClr val="C0C0C0"/>
                  </a:outerShdw>
                </a:effectLst>
              </a:rPr>
              <a:t> and </a:t>
            </a:r>
            <a:r>
              <a:rPr lang="en-US" altLang="en-US" sz="2800" b="1" i="1">
                <a:solidFill>
                  <a:schemeClr val="hlink"/>
                </a:solidFill>
                <a:effectLst>
                  <a:outerShdw blurRad="38100" dist="38100" dir="2700000" algn="tl">
                    <a:srgbClr val="C0C0C0"/>
                  </a:outerShdw>
                </a:effectLst>
              </a:rPr>
              <a:t>delta modulation</a:t>
            </a:r>
            <a:r>
              <a:rPr lang="en-US" altLang="en-US" sz="2800" b="1" i="1">
                <a:effectLst>
                  <a:outerShdw blurRad="38100" dist="38100" dir="2700000" algn="tl">
                    <a:srgbClr val="C0C0C0"/>
                  </a:outerShdw>
                </a:effectLst>
              </a:rPr>
              <a:t>. </a:t>
            </a:r>
          </a:p>
        </p:txBody>
      </p:sp>
      <p:sp>
        <p:nvSpPr>
          <p:cNvPr id="92167" name="Rectangle 6"/>
          <p:cNvSpPr>
            <a:spLocks noChangeArrowheads="1"/>
          </p:cNvSpPr>
          <p:nvPr/>
        </p:nvSpPr>
        <p:spPr bwMode="auto">
          <a:xfrm>
            <a:off x="1676400" y="4892676"/>
            <a:ext cx="67056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marL="457200" indent="-457200">
              <a:buClr>
                <a:schemeClr val="accent6">
                  <a:lumMod val="75000"/>
                </a:schemeClr>
              </a:buClr>
              <a:buSzPct val="117000"/>
              <a:buFont typeface="+mj-lt"/>
              <a:buAutoNum type="alphaUcPeriod"/>
            </a:pPr>
            <a:r>
              <a:rPr lang="en-US" altLang="en-US" sz="2400" b="1" baseline="0" dirty="0">
                <a:solidFill>
                  <a:srgbClr val="0033CC"/>
                </a:solidFill>
              </a:rPr>
              <a:t>Pulse Code Modulation (</a:t>
            </a:r>
            <a:r>
              <a:rPr lang="en-US" altLang="en-US" sz="2400" b="1" baseline="0" dirty="0" smtClean="0">
                <a:solidFill>
                  <a:srgbClr val="0033CC"/>
                </a:solidFill>
              </a:rPr>
              <a:t>PCM)</a:t>
            </a:r>
            <a:endParaRPr lang="fr-FR" altLang="en-US" sz="2400" b="1" baseline="0" dirty="0">
              <a:solidFill>
                <a:srgbClr val="0033CC"/>
              </a:solidFill>
            </a:endParaRPr>
          </a:p>
          <a:p>
            <a:pPr marL="457200" indent="-457200">
              <a:buClr>
                <a:schemeClr val="accent6">
                  <a:lumMod val="75000"/>
                </a:schemeClr>
              </a:buClr>
              <a:buSzPct val="117000"/>
              <a:buFont typeface="+mj-lt"/>
              <a:buAutoNum type="alphaUcPeriod"/>
            </a:pPr>
            <a:r>
              <a:rPr lang="fr-FR" altLang="en-US" sz="2400" b="1" baseline="0" dirty="0" smtClean="0">
                <a:solidFill>
                  <a:srgbClr val="0033CC"/>
                </a:solidFill>
              </a:rPr>
              <a:t>Delta </a:t>
            </a:r>
            <a:r>
              <a:rPr lang="fr-FR" altLang="en-US" sz="2400" b="1" baseline="0" dirty="0">
                <a:solidFill>
                  <a:srgbClr val="0033CC"/>
                </a:solidFill>
              </a:rPr>
              <a:t>Modulation (DM)</a:t>
            </a:r>
            <a:endParaRPr lang="en-US" altLang="en-US" sz="2400" b="1" baseline="0" dirty="0">
              <a:solidFill>
                <a:srgbClr val="0033CC"/>
              </a:solidFill>
            </a:endParaRPr>
          </a:p>
        </p:txBody>
      </p:sp>
      <p:sp>
        <p:nvSpPr>
          <p:cNvPr id="858119" name="Text Box 7"/>
          <p:cNvSpPr txBox="1">
            <a:spLocks noChangeArrowheads="1"/>
          </p:cNvSpPr>
          <p:nvPr/>
        </p:nvSpPr>
        <p:spPr bwMode="auto">
          <a:xfrm>
            <a:off x="1590498" y="4416425"/>
            <a:ext cx="505971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defRPr/>
            </a:pPr>
            <a:r>
              <a:rPr lang="en-US" altLang="en-US" sz="2800" b="1" i="1" u="sng">
                <a:solidFill>
                  <a:schemeClr val="hlink"/>
                </a:solidFill>
                <a:effectLst>
                  <a:outerShdw blurRad="38100" dist="38100" dir="2700000" algn="tl">
                    <a:srgbClr val="C0C0C0"/>
                  </a:outerShdw>
                </a:effectLst>
              </a:rPr>
              <a:t>Topics discussed in this section:</a:t>
            </a:r>
          </a:p>
        </p:txBody>
      </p:sp>
    </p:spTree>
    <p:extLst>
      <p:ext uri="{BB962C8B-B14F-4D97-AF65-F5344CB8AC3E}">
        <p14:creationId xmlns:p14="http://schemas.microsoft.com/office/powerpoint/2010/main" xmlns="" val="6668006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4212"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4213" name="Text Box 4"/>
          <p:cNvSpPr txBox="1">
            <a:spLocks noChangeArrowheads="1"/>
          </p:cNvSpPr>
          <p:nvPr/>
        </p:nvSpPr>
        <p:spPr bwMode="auto">
          <a:xfrm>
            <a:off x="3503053" y="5921064"/>
            <a:ext cx="4903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4.21  </a:t>
            </a:r>
            <a:r>
              <a:rPr lang="en-US" altLang="en-US" b="1" i="1" baseline="0" dirty="0"/>
              <a:t>Components of PCM encoder</a:t>
            </a:r>
          </a:p>
        </p:txBody>
      </p:sp>
      <p:sp>
        <p:nvSpPr>
          <p:cNvPr id="94214" name="Line 5"/>
          <p:cNvSpPr>
            <a:spLocks noChangeShapeType="1"/>
          </p:cNvSpPr>
          <p:nvPr/>
        </p:nvSpPr>
        <p:spPr bwMode="auto">
          <a:xfrm>
            <a:off x="1676400" y="6557488"/>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421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93864" y="1754546"/>
            <a:ext cx="8821737" cy="3986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93864" y="712625"/>
            <a:ext cx="53639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baseline="0" dirty="0"/>
              <a:t>A</a:t>
            </a:r>
            <a:r>
              <a:rPr lang="en-US" altLang="en-US" sz="2800" b="1" baseline="0" dirty="0" smtClean="0"/>
              <a:t>. Pulse Code Modulation (PCM)</a:t>
            </a:r>
            <a:endParaRPr lang="en-US" altLang="en-US" sz="2800" b="1" baseline="0" dirty="0"/>
          </a:p>
        </p:txBody>
      </p:sp>
    </p:spTree>
    <p:extLst>
      <p:ext uri="{BB962C8B-B14F-4D97-AF65-F5344CB8AC3E}">
        <p14:creationId xmlns:p14="http://schemas.microsoft.com/office/powerpoint/2010/main" xmlns="" val="39037255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Line 2"/>
          <p:cNvSpPr>
            <a:spLocks noChangeShapeType="1"/>
          </p:cNvSpPr>
          <p:nvPr/>
        </p:nvSpPr>
        <p:spPr bwMode="auto">
          <a:xfrm>
            <a:off x="1676400" y="179232"/>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6260" name="Line 3"/>
          <p:cNvSpPr>
            <a:spLocks noChangeShapeType="1"/>
          </p:cNvSpPr>
          <p:nvPr/>
        </p:nvSpPr>
        <p:spPr bwMode="auto">
          <a:xfrm>
            <a:off x="1676400" y="1017432"/>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6261" name="Text Box 4"/>
          <p:cNvSpPr txBox="1">
            <a:spLocks noChangeArrowheads="1"/>
          </p:cNvSpPr>
          <p:nvPr/>
        </p:nvSpPr>
        <p:spPr bwMode="auto">
          <a:xfrm>
            <a:off x="2943894" y="6092778"/>
            <a:ext cx="6337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dirty="0">
                <a:solidFill>
                  <a:schemeClr val="folHlink"/>
                </a:solidFill>
              </a:rPr>
              <a:t>Figure 4.22  </a:t>
            </a:r>
            <a:r>
              <a:rPr lang="en-US" altLang="en-US" b="1" i="1" baseline="0" dirty="0"/>
              <a:t>Three different sampling methods for PCM</a:t>
            </a:r>
          </a:p>
        </p:txBody>
      </p:sp>
      <p:sp>
        <p:nvSpPr>
          <p:cNvPr id="96262" name="Line 5"/>
          <p:cNvSpPr>
            <a:spLocks noChangeShapeType="1"/>
          </p:cNvSpPr>
          <p:nvPr/>
        </p:nvSpPr>
        <p:spPr bwMode="auto">
          <a:xfrm>
            <a:off x="1676400" y="6613299"/>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9626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66876" y="1106442"/>
            <a:ext cx="8848725"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6264" name="Rectangle 9"/>
          <p:cNvSpPr>
            <a:spLocks noChangeArrowheads="1"/>
          </p:cNvSpPr>
          <p:nvPr/>
        </p:nvSpPr>
        <p:spPr bwMode="auto">
          <a:xfrm>
            <a:off x="1666876" y="301469"/>
            <a:ext cx="274320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baseline="0" dirty="0"/>
              <a:t>1. Sampling</a:t>
            </a:r>
          </a:p>
        </p:txBody>
      </p:sp>
    </p:spTree>
    <p:extLst>
      <p:ext uri="{BB962C8B-B14F-4D97-AF65-F5344CB8AC3E}">
        <p14:creationId xmlns:p14="http://schemas.microsoft.com/office/powerpoint/2010/main" xmlns="" val="21298842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08"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09"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10"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11"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12"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13"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98314"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8315"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98316"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xmlns="" w="76200" algn="ctr">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a:latin typeface="Arial" panose="020B0604020202020204" pitchFamily="34" charset="0"/>
              </a:rPr>
              <a:t>According to the Nyquist theorem, the sampling rate must be</a:t>
            </a:r>
          </a:p>
          <a:p>
            <a:pPr algn="ctr"/>
            <a:r>
              <a:rPr lang="en-US" altLang="en-US" sz="3200" b="1" baseline="0">
                <a:latin typeface="Arial" panose="020B0604020202020204" pitchFamily="34" charset="0"/>
              </a:rPr>
              <a:t>at least 2 times the highest frequency contained in the signal.</a:t>
            </a:r>
          </a:p>
        </p:txBody>
      </p:sp>
      <p:grpSp>
        <p:nvGrpSpPr>
          <p:cNvPr id="98317" name="Group 12"/>
          <p:cNvGrpSpPr>
            <a:grpSpLocks/>
          </p:cNvGrpSpPr>
          <p:nvPr/>
        </p:nvGrpSpPr>
        <p:grpSpPr bwMode="auto">
          <a:xfrm>
            <a:off x="1981200" y="1981200"/>
            <a:ext cx="1143000" cy="566738"/>
            <a:chOff x="1200" y="1248"/>
            <a:chExt cx="720" cy="357"/>
          </a:xfrm>
        </p:grpSpPr>
        <p:pic>
          <p:nvPicPr>
            <p:cNvPr id="98318"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8319"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Note</a:t>
              </a:r>
              <a:endParaRPr lang="en-US" altLang="en-US"/>
            </a:p>
          </p:txBody>
        </p:sp>
      </p:grpSp>
    </p:spTree>
    <p:extLst>
      <p:ext uri="{BB962C8B-B14F-4D97-AF65-F5344CB8AC3E}">
        <p14:creationId xmlns:p14="http://schemas.microsoft.com/office/powerpoint/2010/main" xmlns="" val="2738732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0356"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0357" name="Text Box 4"/>
          <p:cNvSpPr txBox="1">
            <a:spLocks noChangeArrowheads="1"/>
          </p:cNvSpPr>
          <p:nvPr/>
        </p:nvSpPr>
        <p:spPr bwMode="auto">
          <a:xfrm>
            <a:off x="1828801" y="762000"/>
            <a:ext cx="77327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400" b="1" baseline="0">
                <a:solidFill>
                  <a:schemeClr val="folHlink"/>
                </a:solidFill>
              </a:rPr>
              <a:t>Figure 4.23  </a:t>
            </a:r>
            <a:r>
              <a:rPr lang="en-US" altLang="en-US" b="1" i="1" baseline="0"/>
              <a:t>Nyquist sampling rate for low-pass and bandpass signals</a:t>
            </a:r>
          </a:p>
        </p:txBody>
      </p:sp>
      <p:sp>
        <p:nvSpPr>
          <p:cNvPr id="100358"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00359"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93926" y="1881188"/>
            <a:ext cx="7331075" cy="36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222243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04"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05"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06"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07"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08"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09"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eaLnBrk="1" hangingPunct="1"/>
            <a:endParaRPr kumimoji="1" lang="en-US" altLang="en-US" sz="2400" baseline="0">
              <a:latin typeface="Tahoma" panose="020B0604030504040204" pitchFamily="34" charset="0"/>
            </a:endParaRPr>
          </a:p>
        </p:txBody>
      </p:sp>
      <p:sp>
        <p:nvSpPr>
          <p:cNvPr id="102410" name="Rectangle 9"/>
          <p:cNvSpPr>
            <a:spLocks noChangeArrowheads="1"/>
          </p:cNvSpPr>
          <p:nvPr/>
        </p:nvSpPr>
        <p:spPr bwMode="auto">
          <a:xfrm>
            <a:off x="1600200" y="1143001"/>
            <a:ext cx="8915400" cy="5216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just"/>
            <a:r>
              <a:rPr lang="en-US" altLang="en-US" sz="2800" b="1" i="1" baseline="0"/>
              <a:t>For an intuitive example of the Nyquist theorem, let us sample a simple sine wave at three sampling rates: f</a:t>
            </a:r>
            <a:r>
              <a:rPr lang="en-US" altLang="en-US" sz="2800" b="1" i="1" baseline="-25000"/>
              <a:t>s</a:t>
            </a:r>
            <a:r>
              <a:rPr lang="en-US" altLang="en-US" sz="2800" b="1" i="1" baseline="0"/>
              <a:t> = 4f (2 times the Nyquist rate), f</a:t>
            </a:r>
            <a:r>
              <a:rPr lang="en-US" altLang="en-US" sz="2800" b="1" i="1" baseline="-25000"/>
              <a:t>s</a:t>
            </a:r>
            <a:r>
              <a:rPr lang="en-US" altLang="en-US" sz="2800" b="1" i="1" baseline="0"/>
              <a:t> = 2f (Nyquist rate), and </a:t>
            </a:r>
            <a:br>
              <a:rPr lang="en-US" altLang="en-US" sz="2800" b="1" i="1" baseline="0"/>
            </a:br>
            <a:r>
              <a:rPr lang="en-US" altLang="en-US" sz="2800" b="1" i="1" baseline="0"/>
              <a:t>f</a:t>
            </a:r>
            <a:r>
              <a:rPr lang="en-US" altLang="en-US" sz="2800" b="1" i="1" baseline="-25000"/>
              <a:t>s</a:t>
            </a:r>
            <a:r>
              <a:rPr lang="en-US" altLang="en-US" sz="2800" b="1" i="1" baseline="0"/>
              <a:t> = f (one-half the Nyquist rate). Figure 4.24 shows the sampling and the subsequent recovery of the signal.</a:t>
            </a:r>
          </a:p>
          <a:p>
            <a:endParaRPr lang="en-US" altLang="en-US" sz="2800" b="1" i="1" baseline="0"/>
          </a:p>
          <a:p>
            <a:pPr algn="just"/>
            <a:r>
              <a:rPr lang="en-US" altLang="en-US" sz="2800" b="1" i="1" baseline="0"/>
              <a:t>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original sine wave.</a:t>
            </a:r>
          </a:p>
        </p:txBody>
      </p:sp>
      <p:sp>
        <p:nvSpPr>
          <p:cNvPr id="102411" name="Text Box 11"/>
          <p:cNvSpPr txBox="1">
            <a:spLocks noChangeArrowheads="1"/>
          </p:cNvSpPr>
          <p:nvPr/>
        </p:nvSpPr>
        <p:spPr bwMode="auto">
          <a:xfrm>
            <a:off x="2667001" y="-46038"/>
            <a:ext cx="22844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3200" b="1" i="1" baseline="0">
                <a:solidFill>
                  <a:schemeClr val="hlink"/>
                </a:solidFill>
              </a:rPr>
              <a:t>Example 4.6</a:t>
            </a:r>
          </a:p>
        </p:txBody>
      </p:sp>
    </p:spTree>
    <p:extLst>
      <p:ext uri="{BB962C8B-B14F-4D97-AF65-F5344CB8AC3E}">
        <p14:creationId xmlns:p14="http://schemas.microsoft.com/office/powerpoint/2010/main" xmlns="" val="33984645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2169</TotalTime>
  <Words>8675</Words>
  <Application>Microsoft Office PowerPoint</Application>
  <PresentationFormat>Custom</PresentationFormat>
  <Paragraphs>1037</Paragraphs>
  <Slides>275</Slides>
  <Notes>267</Notes>
  <HiddenSlides>0</HiddenSlides>
  <MMClips>0</MMClips>
  <ScaleCrop>false</ScaleCrop>
  <HeadingPairs>
    <vt:vector size="4" baseType="variant">
      <vt:variant>
        <vt:lpstr>Theme</vt:lpstr>
      </vt:variant>
      <vt:variant>
        <vt:i4>1</vt:i4>
      </vt:variant>
      <vt:variant>
        <vt:lpstr>Slide Titles</vt:lpstr>
      </vt:variant>
      <vt:variant>
        <vt:i4>275</vt:i4>
      </vt:variant>
    </vt:vector>
  </HeadingPairs>
  <TitlesOfParts>
    <vt:vector size="276" baseType="lpstr">
      <vt:lpstr>Solstice</vt:lpstr>
      <vt:lpstr>Unit - 2</vt:lpstr>
      <vt:lpstr>Contents   [Chapter-3 to 8 from Forouzan] </vt:lpstr>
      <vt:lpstr>1. Basis for data communication</vt:lpstr>
      <vt:lpstr>Slide 4</vt:lpstr>
      <vt:lpstr>Slide 5</vt:lpstr>
      <vt:lpstr>Analog Signals</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Composite Periodic Signal</vt:lpstr>
      <vt:lpstr>Slide 23</vt:lpstr>
      <vt:lpstr>Slide 24</vt:lpstr>
      <vt:lpstr>Slide 25</vt:lpstr>
      <vt:lpstr>Slide 26</vt:lpstr>
      <vt:lpstr>Slide 27</vt:lpstr>
      <vt:lpstr>Slide 28</vt:lpstr>
      <vt:lpstr>Slide 29</vt:lpstr>
      <vt:lpstr>Slide 30</vt:lpstr>
      <vt:lpstr>Slide 31</vt:lpstr>
      <vt:lpstr>Slide 32</vt:lpstr>
      <vt:lpstr>Digital Signals</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Factors</vt:lpstr>
      <vt:lpstr>Slide 67</vt:lpstr>
      <vt:lpstr>Slide 68</vt:lpstr>
      <vt:lpstr>Factors</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Prachi Bhatt</dc:creator>
  <cp:lastModifiedBy>Vishal</cp:lastModifiedBy>
  <cp:revision>163</cp:revision>
  <dcterms:created xsi:type="dcterms:W3CDTF">2016-06-24T08:19:40Z</dcterms:created>
  <dcterms:modified xsi:type="dcterms:W3CDTF">2017-07-11T11:21:55Z</dcterms:modified>
</cp:coreProperties>
</file>